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2"/>
  </p:notesMasterIdLst>
  <p:sldIdLst>
    <p:sldId id="859" r:id="rId2"/>
    <p:sldId id="1140" r:id="rId3"/>
    <p:sldId id="1142" r:id="rId4"/>
    <p:sldId id="1143" r:id="rId5"/>
    <p:sldId id="1169" r:id="rId6"/>
    <p:sldId id="1170" r:id="rId7"/>
    <p:sldId id="1171" r:id="rId8"/>
    <p:sldId id="1172" r:id="rId9"/>
    <p:sldId id="1173" r:id="rId10"/>
    <p:sldId id="1174" r:id="rId11"/>
    <p:sldId id="1175" r:id="rId12"/>
    <p:sldId id="1176" r:id="rId13"/>
    <p:sldId id="1177" r:id="rId14"/>
    <p:sldId id="1178" r:id="rId15"/>
    <p:sldId id="1179" r:id="rId16"/>
    <p:sldId id="1180" r:id="rId17"/>
    <p:sldId id="1181" r:id="rId18"/>
    <p:sldId id="1190" r:id="rId19"/>
    <p:sldId id="1182" r:id="rId20"/>
    <p:sldId id="1189" r:id="rId21"/>
    <p:sldId id="1183" r:id="rId22"/>
    <p:sldId id="1184" r:id="rId23"/>
    <p:sldId id="1186" r:id="rId24"/>
    <p:sldId id="1187" r:id="rId25"/>
    <p:sldId id="1188" r:id="rId26"/>
    <p:sldId id="1144" r:id="rId27"/>
    <p:sldId id="1145" r:id="rId28"/>
    <p:sldId id="1146" r:id="rId29"/>
    <p:sldId id="1147" r:id="rId30"/>
    <p:sldId id="1148" r:id="rId31"/>
    <p:sldId id="1149" r:id="rId32"/>
    <p:sldId id="1150" r:id="rId33"/>
    <p:sldId id="1151" r:id="rId34"/>
    <p:sldId id="1152" r:id="rId35"/>
    <p:sldId id="1153" r:id="rId36"/>
    <p:sldId id="1154" r:id="rId37"/>
    <p:sldId id="1155" r:id="rId38"/>
    <p:sldId id="1156" r:id="rId39"/>
    <p:sldId id="1157" r:id="rId40"/>
    <p:sldId id="1158" r:id="rId41"/>
    <p:sldId id="1159" r:id="rId42"/>
    <p:sldId id="1160" r:id="rId43"/>
    <p:sldId id="1161" r:id="rId44"/>
    <p:sldId id="1162" r:id="rId45"/>
    <p:sldId id="1163" r:id="rId46"/>
    <p:sldId id="1164" r:id="rId47"/>
    <p:sldId id="1165" r:id="rId48"/>
    <p:sldId id="1166" r:id="rId49"/>
    <p:sldId id="1168" r:id="rId50"/>
    <p:sldId id="1141" r:id="rId5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89" autoAdjust="0"/>
    <p:restoredTop sz="94606" autoAdjust="0"/>
  </p:normalViewPr>
  <p:slideViewPr>
    <p:cSldViewPr>
      <p:cViewPr varScale="1">
        <p:scale>
          <a:sx n="111" d="100"/>
          <a:sy n="111" d="100"/>
        </p:scale>
        <p:origin x="58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福建省中考试卷精选物理</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0.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700808"/>
            <a:ext cx="11523345" cy="111049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0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D  </a:t>
            </a:r>
            <a:r>
              <a:rPr lang="zh-CN" altLang="en-US" sz="50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名师预测卷</a:t>
            </a:r>
            <a:endParaRPr lang="en-US" altLang="zh-CN" sz="50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2996952"/>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D22  </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福建省</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2026</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年名师预测卷（四）</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铁路系统实行电子检票，乘客进站需识别身份证和人脸，当</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证</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一致（</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两个开关均闭合</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）时，识别电路被接通，闸门</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自动打开</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以下电路可实现上述要求的是（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79795" y="2564904"/>
            <a:ext cx="11393090" cy="2301724"/>
          </a:xfrm>
          <a:prstGeom prst="rect">
            <a:avLst/>
          </a:prstGeom>
        </p:spPr>
      </p:pic>
      <p:sp>
        <p:nvSpPr>
          <p:cNvPr id="4" name="矩形 3"/>
          <p:cNvSpPr/>
          <p:nvPr/>
        </p:nvSpPr>
        <p:spPr>
          <a:xfrm>
            <a:off x="1198662" y="1981275"/>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Tree>
    <p:extLst>
      <p:ext uri="{BB962C8B-B14F-4D97-AF65-F5344CB8AC3E}">
        <p14:creationId xmlns:p14="http://schemas.microsoft.com/office/powerpoint/2010/main" val="1901099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447645"/>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如图所示是一款无线充电式悬浮蓝牙音响，充电时底座内的送电线圈产生交变磁场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使音响内的受电线圈感应到电磁信号，从而产生电流给音响充电，下列物品中与其工作原理相同的是（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排气扇</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扬声器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动圈式话筒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秤</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46934" y="2564904"/>
            <a:ext cx="3634591" cy="2414100"/>
          </a:xfrm>
          <a:prstGeom prst="rect">
            <a:avLst/>
          </a:prstGeom>
        </p:spPr>
      </p:pic>
      <p:sp>
        <p:nvSpPr>
          <p:cNvPr id="4" name="矩形 3"/>
          <p:cNvSpPr/>
          <p:nvPr/>
        </p:nvSpPr>
        <p:spPr>
          <a:xfrm>
            <a:off x="3646934" y="1988840"/>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Tree>
    <p:extLst>
      <p:ext uri="{BB962C8B-B14F-4D97-AF65-F5344CB8AC3E}">
        <p14:creationId xmlns:p14="http://schemas.microsoft.com/office/powerpoint/2010/main" val="2220092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煮鸳鸯火锅时（</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），一般油腻的红锅比清淡的白锅先开；冬天吃火锅时，火锅上方</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白雾缭绕</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；吃完后衣物上有火锅的气味</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关于吃火锅涉及的物理现象，下列说法中正确的是（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红锅先沸腾说明油吸收了更多热量</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白锅升温慢是因为汤的热值更大</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火锅里的食物是通过热传递的方式改变了内能</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衣物上有火锅气味说明香料分子静止在衣服</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967414" y="2012806"/>
            <a:ext cx="2984166" cy="2597727"/>
          </a:xfrm>
          <a:prstGeom prst="rect">
            <a:avLst/>
          </a:prstGeom>
        </p:spPr>
      </p:pic>
      <p:sp>
        <p:nvSpPr>
          <p:cNvPr id="4" name="矩形 3"/>
          <p:cNvSpPr/>
          <p:nvPr/>
        </p:nvSpPr>
        <p:spPr>
          <a:xfrm>
            <a:off x="3574926" y="1959223"/>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Tree>
    <p:extLst>
      <p:ext uri="{BB962C8B-B14F-4D97-AF65-F5344CB8AC3E}">
        <p14:creationId xmlns:p14="http://schemas.microsoft.com/office/powerpoint/2010/main" val="1968405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位于山东省内的东方航天港是中国唯一的海上发射母港</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引力一号</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运载火箭在该港的发射船上顺利发射升空，成功将</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颗卫星送入预定轨道</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如图所示，火箭腾空而起加速上升时，下列说法正确的是（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火箭的机械能不变</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以发射船为参照物</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火箭是运动的</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火箭升空后</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发射船浸入水中的深度不变</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推动火箭上升的力的施力物体是</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火箭发动机</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8695292" y="2060848"/>
            <a:ext cx="3116232" cy="2316030"/>
          </a:xfrm>
          <a:prstGeom prst="rect">
            <a:avLst/>
          </a:prstGeom>
        </p:spPr>
      </p:pic>
      <p:sp>
        <p:nvSpPr>
          <p:cNvPr id="4" name="矩形 3"/>
          <p:cNvSpPr/>
          <p:nvPr/>
        </p:nvSpPr>
        <p:spPr>
          <a:xfrm>
            <a:off x="7535366" y="1916832"/>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Tree>
    <p:extLst>
      <p:ext uri="{BB962C8B-B14F-4D97-AF65-F5344CB8AC3E}">
        <p14:creationId xmlns:p14="http://schemas.microsoft.com/office/powerpoint/2010/main" val="2081930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秋冬交替是流感高发的时候，在医院门诊输液的人很多，小明设计了可以提示液体剩下多少的电路图</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如图所示，其中电源电压恒为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为滑动变阻器，其规格为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，灯泡</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上标有</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kern="100">
                <a:solidFill>
                  <a:srgbClr val="000000"/>
                </a:solidFill>
                <a:ea typeface="宋体" panose="02010600030101010101" pitchFamily="2" charset="-122"/>
                <a:cs typeface="Times New Roman" panose="02020603050405020304" pitchFamily="18" charset="0"/>
              </a:rPr>
              <a:t>2.</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5W</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，灯丝电阻不变，电压表的测量范围是</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0~3V</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在输液过程中，为保护电路中所有元件的安全，下列说法正确的是（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滑片</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P</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随着药液的减少而下滑</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随着药液的减少</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电压表示数变大</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电路消耗的最大功率为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3W</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电路的最大电流为</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8A</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103778" y="3015136"/>
            <a:ext cx="3595879" cy="2590453"/>
          </a:xfrm>
          <a:prstGeom prst="rect">
            <a:avLst/>
          </a:prstGeom>
        </p:spPr>
      </p:pic>
      <p:sp>
        <p:nvSpPr>
          <p:cNvPr id="4" name="矩形 3"/>
          <p:cNvSpPr/>
          <p:nvPr/>
        </p:nvSpPr>
        <p:spPr>
          <a:xfrm>
            <a:off x="10487694" y="2492896"/>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Tree>
    <p:extLst>
      <p:ext uri="{BB962C8B-B14F-4D97-AF65-F5344CB8AC3E}">
        <p14:creationId xmlns:p14="http://schemas.microsoft.com/office/powerpoint/2010/main" val="2096279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spcAft>
                <a:spcPts val="0"/>
              </a:spcAft>
            </a:pPr>
            <a:r>
              <a:rPr lang="en-US" altLang="zh-CN" kern="100">
                <a:solidFill>
                  <a:srgbClr val="000000"/>
                </a:solidFill>
                <a:ea typeface="宋体" panose="02010600030101010101" pitchFamily="2" charset="-122"/>
                <a:cs typeface="Times New Roman" panose="02020603050405020304" pitchFamily="18" charset="0"/>
              </a:rPr>
              <a:t>14.</a:t>
            </a:r>
            <a:r>
              <a:rPr lang="zh-CN" altLang="zh-CN" kern="100">
                <a:solidFill>
                  <a:srgbClr val="000000"/>
                </a:solidFill>
                <a:ea typeface="宋体" panose="02010600030101010101" pitchFamily="2" charset="-122"/>
                <a:cs typeface="Times New Roman" panose="02020603050405020304" pitchFamily="18" charset="0"/>
              </a:rPr>
              <a:t>如图所示，在底面积为</a:t>
            </a:r>
            <a:r>
              <a:rPr lang="en-US" altLang="zh-CN" kern="100" smtClean="0">
                <a:solidFill>
                  <a:srgbClr val="000000"/>
                </a:solidFill>
                <a:ea typeface="宋体" panose="02010600030101010101" pitchFamily="2" charset="-122"/>
                <a:cs typeface="Times New Roman" panose="02020603050405020304" pitchFamily="18" charset="0"/>
              </a:rPr>
              <a:t>200 cm</a:t>
            </a:r>
            <a:r>
              <a:rPr lang="en-US" altLang="zh-CN" kern="100" baseline="30000" smtClean="0">
                <a:solidFill>
                  <a:srgbClr val="000000"/>
                </a:solidFill>
                <a:ea typeface="宋体" panose="02010600030101010101" pitchFamily="2" charset="-122"/>
                <a:cs typeface="Times New Roman" panose="02020603050405020304" pitchFamily="18" charset="0"/>
              </a:rPr>
              <a:t>2</a:t>
            </a:r>
            <a:r>
              <a:rPr lang="zh-CN" altLang="zh-CN" kern="100">
                <a:solidFill>
                  <a:srgbClr val="000000"/>
                </a:solidFill>
                <a:ea typeface="宋体" panose="02010600030101010101" pitchFamily="2" charset="-122"/>
                <a:cs typeface="Times New Roman" panose="02020603050405020304" pitchFamily="18" charset="0"/>
              </a:rPr>
              <a:t>的圆柱形容器中盛有适量水，物体</a:t>
            </a:r>
            <a:r>
              <a:rPr lang="en-US" altLang="zh-CN" i="1" kern="100">
                <a:solidFill>
                  <a:srgbClr val="000000"/>
                </a:solidFill>
                <a:ea typeface="宋体" panose="02010600030101010101" pitchFamily="2" charset="-122"/>
                <a:cs typeface="Times New Roman" panose="02020603050405020304" pitchFamily="18" charset="0"/>
              </a:rPr>
              <a:t>B</a:t>
            </a:r>
            <a:r>
              <a:rPr lang="zh-CN" altLang="zh-CN" kern="100">
                <a:solidFill>
                  <a:srgbClr val="000000"/>
                </a:solidFill>
                <a:ea typeface="宋体" panose="02010600030101010101" pitchFamily="2" charset="-122"/>
                <a:cs typeface="Times New Roman" panose="02020603050405020304" pitchFamily="18" charset="0"/>
              </a:rPr>
              <a:t>漂浮在水面上，将物体</a:t>
            </a:r>
            <a:r>
              <a:rPr lang="en-US" altLang="zh-CN" i="1" kern="100">
                <a:solidFill>
                  <a:srgbClr val="000000"/>
                </a:solidFill>
                <a:ea typeface="宋体" panose="02010600030101010101" pitchFamily="2" charset="-122"/>
                <a:cs typeface="Times New Roman" panose="02020603050405020304" pitchFamily="18" charset="0"/>
              </a:rPr>
              <a:t>A</a:t>
            </a:r>
            <a:r>
              <a:rPr lang="zh-CN" altLang="zh-CN" kern="100">
                <a:solidFill>
                  <a:srgbClr val="000000"/>
                </a:solidFill>
                <a:ea typeface="宋体" panose="02010600030101010101" pitchFamily="2" charset="-122"/>
                <a:cs typeface="Times New Roman" panose="02020603050405020304" pitchFamily="18" charset="0"/>
              </a:rPr>
              <a:t>放在物体</a:t>
            </a:r>
            <a:r>
              <a:rPr lang="en-US" altLang="zh-CN" i="1" kern="100">
                <a:solidFill>
                  <a:srgbClr val="000000"/>
                </a:solidFill>
                <a:ea typeface="宋体" panose="02010600030101010101" pitchFamily="2" charset="-122"/>
                <a:cs typeface="Times New Roman" panose="02020603050405020304" pitchFamily="18" charset="0"/>
              </a:rPr>
              <a:t>B</a:t>
            </a:r>
            <a:r>
              <a:rPr lang="zh-CN" altLang="zh-CN" kern="100">
                <a:solidFill>
                  <a:srgbClr val="000000"/>
                </a:solidFill>
                <a:ea typeface="宋体" panose="02010600030101010101" pitchFamily="2" charset="-122"/>
                <a:cs typeface="Times New Roman" panose="02020603050405020304" pitchFamily="18" charset="0"/>
              </a:rPr>
              <a:t>上时（</a:t>
            </a:r>
            <a:r>
              <a:rPr lang="zh-CN" altLang="zh-CN" kern="100">
                <a:solidFill>
                  <a:srgbClr val="000000"/>
                </a:solidFill>
                <a:ea typeface="楷体" panose="02010609060101010101" pitchFamily="49" charset="-122"/>
                <a:cs typeface="Times New Roman" panose="02020603050405020304" pitchFamily="18" charset="0"/>
              </a:rPr>
              <a:t>水未溢出</a:t>
            </a:r>
            <a:r>
              <a:rPr lang="zh-CN" altLang="zh-CN" kern="100">
                <a:solidFill>
                  <a:srgbClr val="000000"/>
                </a:solidFill>
                <a:ea typeface="宋体" panose="02010600030101010101" pitchFamily="2" charset="-122"/>
                <a:cs typeface="Times New Roman" panose="02020603050405020304" pitchFamily="18" charset="0"/>
              </a:rPr>
              <a:t>），</a:t>
            </a:r>
            <a:r>
              <a:rPr lang="en-US" altLang="zh-CN" i="1" kern="100">
                <a:solidFill>
                  <a:srgbClr val="000000"/>
                </a:solidFill>
                <a:ea typeface="楷体" panose="02010609060101010101" pitchFamily="49" charset="-122"/>
                <a:cs typeface="Times New Roman" panose="02020603050405020304" pitchFamily="18" charset="0"/>
              </a:rPr>
              <a:t>B</a:t>
            </a:r>
            <a:r>
              <a:rPr lang="zh-CN" altLang="zh-CN" kern="100">
                <a:solidFill>
                  <a:srgbClr val="000000"/>
                </a:solidFill>
                <a:ea typeface="宋体" panose="02010600030101010101" pitchFamily="2" charset="-122"/>
                <a:cs typeface="Times New Roman" panose="02020603050405020304" pitchFamily="18" charset="0"/>
              </a:rPr>
              <a:t>排开水的体积为</a:t>
            </a:r>
            <a:r>
              <a:rPr lang="en-US" altLang="zh-CN" i="1" kern="100">
                <a:solidFill>
                  <a:srgbClr val="000000"/>
                </a:solidFill>
                <a:ea typeface="楷体" panose="02010609060101010101" pitchFamily="49" charset="-122"/>
                <a:cs typeface="Times New Roman" panose="02020603050405020304" pitchFamily="18" charset="0"/>
              </a:rPr>
              <a:t>V</a:t>
            </a:r>
            <a:r>
              <a:rPr lang="en-US" altLang="zh-CN" kern="100" baseline="-25000">
                <a:solidFill>
                  <a:srgbClr val="000000"/>
                </a:solidFill>
                <a:ea typeface="楷体" panose="02010609060101010101" pitchFamily="49" charset="-122"/>
                <a:cs typeface="Times New Roman" panose="02020603050405020304" pitchFamily="18" charset="0"/>
              </a:rPr>
              <a:t>1</a:t>
            </a:r>
            <a:r>
              <a:rPr lang="zh-CN" altLang="zh-CN" kern="100">
                <a:solidFill>
                  <a:srgbClr val="000000"/>
                </a:solidFill>
                <a:ea typeface="宋体" panose="02010600030101010101" pitchFamily="2" charset="-122"/>
                <a:cs typeface="Times New Roman" panose="02020603050405020304" pitchFamily="18" charset="0"/>
              </a:rPr>
              <a:t>，容器底受到水的压强为</a:t>
            </a:r>
            <a:r>
              <a:rPr lang="en-US" altLang="zh-CN" i="1" kern="100">
                <a:solidFill>
                  <a:srgbClr val="000000"/>
                </a:solidFill>
                <a:ea typeface="楷体" panose="02010609060101010101" pitchFamily="49" charset="-122"/>
                <a:cs typeface="Times New Roman" panose="02020603050405020304" pitchFamily="18" charset="0"/>
              </a:rPr>
              <a:t>p</a:t>
            </a:r>
            <a:r>
              <a:rPr lang="en-US" altLang="zh-CN" kern="100" baseline="-25000">
                <a:solidFill>
                  <a:srgbClr val="000000"/>
                </a:solidFill>
                <a:ea typeface="楷体" panose="02010609060101010101" pitchFamily="49" charset="-122"/>
                <a:cs typeface="Times New Roman" panose="02020603050405020304" pitchFamily="18" charset="0"/>
              </a:rPr>
              <a:t>1</a:t>
            </a:r>
            <a:r>
              <a:rPr lang="zh-CN" altLang="zh-CN" kern="100">
                <a:solidFill>
                  <a:srgbClr val="000000"/>
                </a:solidFill>
                <a:ea typeface="宋体" panose="02010600030101010101" pitchFamily="2" charset="-122"/>
                <a:cs typeface="Times New Roman" panose="02020603050405020304" pitchFamily="18" charset="0"/>
              </a:rPr>
              <a:t>，容器对桌面的压强为</a:t>
            </a:r>
            <a:r>
              <a:rPr lang="en-US" altLang="zh-CN" i="1" kern="100">
                <a:solidFill>
                  <a:srgbClr val="000000"/>
                </a:solidFill>
                <a:ea typeface="楷体" panose="02010609060101010101" pitchFamily="49" charset="-122"/>
                <a:cs typeface="Times New Roman" panose="02020603050405020304" pitchFamily="18" charset="0"/>
              </a:rPr>
              <a:t>p</a:t>
            </a:r>
            <a:r>
              <a:rPr lang="en-US" altLang="zh-CN" i="1" kern="100" baseline="-25000">
                <a:solidFill>
                  <a:srgbClr val="000000"/>
                </a:solidFill>
                <a:ea typeface="楷体" panose="02010609060101010101" pitchFamily="49" charset="-122"/>
                <a:cs typeface="Times New Roman" panose="02020603050405020304" pitchFamily="18" charset="0"/>
              </a:rPr>
              <a:t>A</a:t>
            </a:r>
            <a:r>
              <a:rPr lang="zh-CN" altLang="zh-CN" kern="100">
                <a:solidFill>
                  <a:srgbClr val="000000"/>
                </a:solidFill>
                <a:ea typeface="宋体" panose="02010600030101010101" pitchFamily="2" charset="-122"/>
                <a:cs typeface="Times New Roman" panose="02020603050405020304" pitchFamily="18" charset="0"/>
              </a:rPr>
              <a:t>；将</a:t>
            </a:r>
            <a:r>
              <a:rPr lang="en-US" altLang="zh-CN" i="1" kern="100">
                <a:solidFill>
                  <a:srgbClr val="000000"/>
                </a:solidFill>
                <a:ea typeface="楷体" panose="02010609060101010101" pitchFamily="49" charset="-122"/>
                <a:cs typeface="Times New Roman" panose="02020603050405020304" pitchFamily="18" charset="0"/>
              </a:rPr>
              <a:t>A</a:t>
            </a:r>
            <a:r>
              <a:rPr lang="zh-CN" altLang="zh-CN" kern="100">
                <a:solidFill>
                  <a:srgbClr val="000000"/>
                </a:solidFill>
                <a:ea typeface="宋体" panose="02010600030101010101" pitchFamily="2" charset="-122"/>
                <a:cs typeface="Times New Roman" panose="02020603050405020304" pitchFamily="18" charset="0"/>
              </a:rPr>
              <a:t>取下放入水中静止后，物体</a:t>
            </a:r>
            <a:r>
              <a:rPr lang="en-US" altLang="zh-CN" i="1" kern="100">
                <a:solidFill>
                  <a:srgbClr val="000000"/>
                </a:solidFill>
                <a:ea typeface="楷体" panose="02010609060101010101" pitchFamily="49" charset="-122"/>
                <a:cs typeface="Times New Roman" panose="02020603050405020304" pitchFamily="18" charset="0"/>
              </a:rPr>
              <a:t>B</a:t>
            </a:r>
            <a:r>
              <a:rPr lang="zh-CN" altLang="zh-CN" kern="100">
                <a:solidFill>
                  <a:srgbClr val="000000"/>
                </a:solidFill>
                <a:ea typeface="宋体" panose="02010600030101010101" pitchFamily="2" charset="-122"/>
                <a:cs typeface="Times New Roman" panose="02020603050405020304" pitchFamily="18" charset="0"/>
              </a:rPr>
              <a:t>排开水的体积减小了</a:t>
            </a:r>
            <a:r>
              <a:rPr lang="en-US" altLang="zh-CN" kern="100" smtClean="0">
                <a:solidFill>
                  <a:srgbClr val="000000"/>
                </a:solidFill>
                <a:ea typeface="楷体" panose="02010609060101010101" pitchFamily="49" charset="-122"/>
                <a:cs typeface="Times New Roman" panose="02020603050405020304" pitchFamily="18" charset="0"/>
              </a:rPr>
              <a:t>0</a:t>
            </a:r>
            <a:r>
              <a:rPr lang="en-US" altLang="zh-CN" kern="100" smtClean="0">
                <a:solidFill>
                  <a:srgbClr val="000000"/>
                </a:solidFill>
                <a:ea typeface="宋体" panose="02010600030101010101" pitchFamily="2" charset="-122"/>
                <a:cs typeface="Times New Roman" panose="02020603050405020304" pitchFamily="18" charset="0"/>
              </a:rPr>
              <a:t>.</a:t>
            </a:r>
            <a:r>
              <a:rPr lang="en-US" altLang="zh-CN" kern="100" smtClean="0">
                <a:solidFill>
                  <a:srgbClr val="000000"/>
                </a:solidFill>
                <a:ea typeface="楷体" panose="02010609060101010101" pitchFamily="49" charset="-122"/>
                <a:cs typeface="Times New Roman" panose="02020603050405020304" pitchFamily="18" charset="0"/>
              </a:rPr>
              <a:t>4 </a:t>
            </a:r>
            <a:r>
              <a:rPr lang="en-US" altLang="zh-CN" kern="100" smtClean="0">
                <a:solidFill>
                  <a:srgbClr val="000000"/>
                </a:solidFill>
                <a:ea typeface="宋体" panose="02010600030101010101" pitchFamily="2" charset="-122"/>
                <a:cs typeface="Times New Roman" panose="02020603050405020304" pitchFamily="18" charset="0"/>
              </a:rPr>
              <a:t>dm</a:t>
            </a:r>
            <a:r>
              <a:rPr lang="en-US" altLang="zh-CN" kern="100" baseline="30000" smtClean="0">
                <a:solidFill>
                  <a:srgbClr val="000000"/>
                </a:solidFill>
                <a:ea typeface="宋体" panose="02010600030101010101" pitchFamily="2" charset="-122"/>
                <a:cs typeface="Times New Roman" panose="02020603050405020304" pitchFamily="18" charset="0"/>
              </a:rPr>
              <a:t>3</a:t>
            </a:r>
            <a:r>
              <a:rPr lang="zh-CN" altLang="zh-CN" kern="100">
                <a:solidFill>
                  <a:srgbClr val="000000"/>
                </a:solidFill>
                <a:ea typeface="宋体" panose="02010600030101010101" pitchFamily="2" charset="-122"/>
                <a:cs typeface="Times New Roman" panose="02020603050405020304" pitchFamily="18" charset="0"/>
              </a:rPr>
              <a:t>，此时</a:t>
            </a:r>
            <a:r>
              <a:rPr lang="en-US" altLang="zh-CN" i="1" kern="100">
                <a:solidFill>
                  <a:srgbClr val="000000"/>
                </a:solidFill>
                <a:ea typeface="宋体" panose="02010600030101010101" pitchFamily="2" charset="-122"/>
                <a:cs typeface="Times New Roman" panose="02020603050405020304" pitchFamily="18" charset="0"/>
              </a:rPr>
              <a:t>A</a:t>
            </a:r>
            <a:r>
              <a:rPr lang="zh-CN" altLang="zh-CN" kern="100">
                <a:solidFill>
                  <a:srgbClr val="000000"/>
                </a:solidFill>
                <a:ea typeface="宋体" panose="02010600030101010101" pitchFamily="2" charset="-122"/>
                <a:cs typeface="Times New Roman" panose="02020603050405020304" pitchFamily="18" charset="0"/>
              </a:rPr>
              <a:t>、</a:t>
            </a:r>
            <a:r>
              <a:rPr lang="en-US" altLang="zh-CN" i="1" kern="100">
                <a:solidFill>
                  <a:srgbClr val="000000"/>
                </a:solidFill>
                <a:ea typeface="宋体" panose="02010600030101010101" pitchFamily="2" charset="-122"/>
                <a:cs typeface="Times New Roman" panose="02020603050405020304" pitchFamily="18" charset="0"/>
              </a:rPr>
              <a:t>B</a:t>
            </a:r>
            <a:r>
              <a:rPr lang="zh-CN" altLang="zh-CN" kern="100">
                <a:solidFill>
                  <a:srgbClr val="000000"/>
                </a:solidFill>
                <a:ea typeface="宋体" panose="02010600030101010101" pitchFamily="2" charset="-122"/>
                <a:cs typeface="Times New Roman" panose="02020603050405020304" pitchFamily="18" charset="0"/>
              </a:rPr>
              <a:t>两物体排开水的总体积为</a:t>
            </a:r>
            <a:r>
              <a:rPr lang="en-US" altLang="zh-CN" i="1" kern="100">
                <a:solidFill>
                  <a:srgbClr val="000000"/>
                </a:solidFill>
                <a:ea typeface="宋体" panose="02010600030101010101" pitchFamily="2" charset="-122"/>
                <a:cs typeface="Times New Roman" panose="02020603050405020304" pitchFamily="18" charset="0"/>
              </a:rPr>
              <a:t>V</a:t>
            </a:r>
            <a:r>
              <a:rPr lang="en-US" altLang="zh-CN" kern="100" baseline="-25000">
                <a:solidFill>
                  <a:srgbClr val="000000"/>
                </a:solidFill>
                <a:ea typeface="宋体" panose="02010600030101010101" pitchFamily="2" charset="-122"/>
                <a:cs typeface="Times New Roman" panose="02020603050405020304" pitchFamily="18" charset="0"/>
              </a:rPr>
              <a:t>2</a:t>
            </a:r>
            <a:r>
              <a:rPr lang="zh-CN" altLang="zh-CN" kern="100">
                <a:solidFill>
                  <a:srgbClr val="000000"/>
                </a:solidFill>
                <a:ea typeface="宋体" panose="02010600030101010101" pitchFamily="2" charset="-122"/>
                <a:cs typeface="Times New Roman" panose="02020603050405020304" pitchFamily="18" charset="0"/>
              </a:rPr>
              <a:t>，且</a:t>
            </a:r>
            <a:r>
              <a:rPr lang="en-US" altLang="zh-CN" i="1" kern="100">
                <a:solidFill>
                  <a:srgbClr val="000000"/>
                </a:solidFill>
                <a:ea typeface="宋体" panose="02010600030101010101" pitchFamily="2" charset="-122"/>
                <a:cs typeface="Times New Roman" panose="02020603050405020304" pitchFamily="18" charset="0"/>
              </a:rPr>
              <a:t>V</a:t>
            </a:r>
            <a:r>
              <a:rPr lang="en-US" altLang="zh-CN" kern="100" baseline="-25000">
                <a:solidFill>
                  <a:srgbClr val="000000"/>
                </a:solidFill>
                <a:ea typeface="宋体" panose="02010600030101010101" pitchFamily="2" charset="-122"/>
                <a:cs typeface="Times New Roman" panose="02020603050405020304" pitchFamily="18" charset="0"/>
              </a:rPr>
              <a:t>1</a:t>
            </a:r>
            <a:r>
              <a:rPr lang="zh-CN" altLang="zh-CN" kern="100">
                <a:solidFill>
                  <a:srgbClr val="000000"/>
                </a:solidFill>
                <a:ea typeface="宋体" panose="02010600030101010101" pitchFamily="2" charset="-122"/>
                <a:cs typeface="Times New Roman" panose="02020603050405020304" pitchFamily="18" charset="0"/>
              </a:rPr>
              <a:t>－</a:t>
            </a:r>
            <a:r>
              <a:rPr lang="en-US" altLang="zh-CN" i="1" kern="100">
                <a:solidFill>
                  <a:srgbClr val="000000"/>
                </a:solidFill>
                <a:ea typeface="宋体" panose="02010600030101010101" pitchFamily="2" charset="-122"/>
                <a:cs typeface="Times New Roman" panose="02020603050405020304" pitchFamily="18" charset="0"/>
              </a:rPr>
              <a:t>V</a:t>
            </a:r>
            <a:r>
              <a:rPr lang="en-US" altLang="zh-CN" kern="100" baseline="-25000">
                <a:solidFill>
                  <a:srgbClr val="000000"/>
                </a:solidFill>
                <a:ea typeface="宋体" panose="02010600030101010101" pitchFamily="2" charset="-122"/>
                <a:cs typeface="Times New Roman" panose="02020603050405020304" pitchFamily="18" charset="0"/>
              </a:rPr>
              <a:t>2</a:t>
            </a:r>
            <a:r>
              <a:rPr lang="zh-CN" altLang="zh-CN" kern="100">
                <a:solidFill>
                  <a:srgbClr val="000000"/>
                </a:solidFill>
                <a:ea typeface="宋体" panose="02010600030101010101" pitchFamily="2" charset="-122"/>
                <a:cs typeface="Times New Roman" panose="02020603050405020304" pitchFamily="18" charset="0"/>
              </a:rPr>
              <a:t>＝</a:t>
            </a:r>
            <a:r>
              <a:rPr lang="en-US" altLang="zh-CN" kern="100" smtClean="0">
                <a:solidFill>
                  <a:srgbClr val="000000"/>
                </a:solidFill>
                <a:ea typeface="宋体" panose="02010600030101010101" pitchFamily="2" charset="-122"/>
                <a:cs typeface="Times New Roman" panose="02020603050405020304" pitchFamily="18" charset="0"/>
              </a:rPr>
              <a:t>0.2 dm</a:t>
            </a:r>
            <a:r>
              <a:rPr lang="en-US" altLang="zh-CN" kern="100" baseline="30000" smtClean="0">
                <a:solidFill>
                  <a:srgbClr val="000000"/>
                </a:solidFill>
                <a:ea typeface="宋体" panose="02010600030101010101" pitchFamily="2" charset="-122"/>
                <a:cs typeface="Times New Roman" panose="02020603050405020304" pitchFamily="18" charset="0"/>
              </a:rPr>
              <a:t>3</a:t>
            </a:r>
            <a:r>
              <a:rPr lang="zh-CN" altLang="zh-CN" kern="100">
                <a:solidFill>
                  <a:srgbClr val="000000"/>
                </a:solidFill>
                <a:ea typeface="宋体" panose="02010600030101010101" pitchFamily="2" charset="-122"/>
                <a:cs typeface="Times New Roman" panose="02020603050405020304" pitchFamily="18" charset="0"/>
              </a:rPr>
              <a:t>，此时容器底受到水的压强为</a:t>
            </a:r>
            <a:r>
              <a:rPr lang="en-US" altLang="zh-CN" i="1" kern="100">
                <a:solidFill>
                  <a:srgbClr val="000000"/>
                </a:solidFill>
                <a:ea typeface="宋体" panose="02010600030101010101" pitchFamily="2" charset="-122"/>
                <a:cs typeface="Times New Roman" panose="02020603050405020304" pitchFamily="18" charset="0"/>
              </a:rPr>
              <a:t>p</a:t>
            </a:r>
            <a:r>
              <a:rPr lang="en-US" altLang="zh-CN" kern="100" baseline="-25000">
                <a:solidFill>
                  <a:srgbClr val="000000"/>
                </a:solidFill>
                <a:ea typeface="宋体" panose="02010600030101010101" pitchFamily="2" charset="-122"/>
                <a:cs typeface="Times New Roman" panose="02020603050405020304" pitchFamily="18" charset="0"/>
              </a:rPr>
              <a:t>2</a:t>
            </a:r>
            <a:r>
              <a:rPr lang="zh-CN" altLang="zh-CN" kern="100">
                <a:solidFill>
                  <a:srgbClr val="000000"/>
                </a:solidFill>
                <a:ea typeface="宋体" panose="02010600030101010101" pitchFamily="2" charset="-122"/>
                <a:cs typeface="Times New Roman" panose="02020603050405020304" pitchFamily="18" charset="0"/>
              </a:rPr>
              <a:t>，容器对桌面的压强为</a:t>
            </a:r>
            <a:r>
              <a:rPr lang="en-US" altLang="zh-CN" i="1" kern="100">
                <a:solidFill>
                  <a:srgbClr val="000000"/>
                </a:solidFill>
                <a:ea typeface="宋体" panose="02010600030101010101" pitchFamily="2" charset="-122"/>
                <a:cs typeface="Times New Roman" panose="02020603050405020304" pitchFamily="18" charset="0"/>
              </a:rPr>
              <a:t>p</a:t>
            </a:r>
            <a:r>
              <a:rPr lang="en-US" altLang="zh-CN" i="1" kern="100" baseline="-25000">
                <a:solidFill>
                  <a:srgbClr val="000000"/>
                </a:solidFill>
                <a:ea typeface="宋体" panose="02010600030101010101" pitchFamily="2" charset="-122"/>
                <a:cs typeface="Times New Roman" panose="02020603050405020304" pitchFamily="18" charset="0"/>
              </a:rPr>
              <a:t>B</a:t>
            </a:r>
            <a:r>
              <a:rPr lang="zh-CN" altLang="zh-CN" kern="100">
                <a:solidFill>
                  <a:srgbClr val="000000"/>
                </a:solidFill>
                <a:ea typeface="宋体" panose="02010600030101010101" pitchFamily="2" charset="-122"/>
                <a:cs typeface="Times New Roman" panose="02020603050405020304" pitchFamily="18" charset="0"/>
              </a:rPr>
              <a:t>，</a:t>
            </a:r>
            <a:r>
              <a:rPr lang="en-US" altLang="zh-CN" i="1" kern="100">
                <a:solidFill>
                  <a:srgbClr val="000000"/>
                </a:solidFill>
                <a:ea typeface="宋体" panose="02010600030101010101" pitchFamily="2" charset="-122"/>
                <a:cs typeface="Times New Roman" panose="02020603050405020304" pitchFamily="18" charset="0"/>
              </a:rPr>
              <a:t>g</a:t>
            </a:r>
            <a:r>
              <a:rPr lang="zh-CN" altLang="zh-CN" kern="100">
                <a:solidFill>
                  <a:srgbClr val="000000"/>
                </a:solidFill>
                <a:ea typeface="宋体" panose="02010600030101010101" pitchFamily="2" charset="-122"/>
                <a:cs typeface="Times New Roman" panose="02020603050405020304" pitchFamily="18" charset="0"/>
              </a:rPr>
              <a:t>＝</a:t>
            </a:r>
            <a:r>
              <a:rPr lang="en-US" altLang="zh-CN" kern="100" smtClean="0">
                <a:solidFill>
                  <a:srgbClr val="000000"/>
                </a:solidFill>
                <a:ea typeface="宋体" panose="02010600030101010101" pitchFamily="2" charset="-122"/>
                <a:cs typeface="Times New Roman" panose="02020603050405020304" pitchFamily="18" charset="0"/>
              </a:rPr>
              <a:t>10 N/kg</a:t>
            </a:r>
            <a:r>
              <a:rPr lang="zh-CN" altLang="zh-CN" kern="100">
                <a:solidFill>
                  <a:srgbClr val="000000"/>
                </a:solidFill>
                <a:ea typeface="宋体" panose="02010600030101010101" pitchFamily="2" charset="-122"/>
                <a:cs typeface="Times New Roman" panose="02020603050405020304" pitchFamily="18" charset="0"/>
              </a:rPr>
              <a:t>，则下列判断正确的是（　　）</a:t>
            </a:r>
            <a:r>
              <a:rPr lang="en-US" altLang="zh-CN" kern="100">
                <a:solidFill>
                  <a:srgbClr val="000000"/>
                </a:solidFill>
                <a:ea typeface="宋体" panose="02010600030101010101" pitchFamily="2" charset="-122"/>
                <a:cs typeface="Times New Roman" panose="02020603050405020304" pitchFamily="18" charset="0"/>
              </a:rPr>
              <a:t>.</a:t>
            </a:r>
            <a:endParaRPr lang="zh-CN" altLang="zh-CN" sz="1400" kern="10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ea typeface="楷体" panose="02010609060101010101" pitchFamily="49" charset="-122"/>
                <a:cs typeface="Times New Roman" panose="02020603050405020304" pitchFamily="18" charset="0"/>
              </a:rPr>
              <a:t>A</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楷体" panose="02010609060101010101" pitchFamily="49" charset="-122"/>
                <a:cs typeface="Times New Roman" panose="02020603050405020304" pitchFamily="18" charset="0"/>
              </a:rPr>
              <a:t>物体</a:t>
            </a:r>
            <a:r>
              <a:rPr lang="en-US" altLang="zh-CN" i="1" kern="100">
                <a:solidFill>
                  <a:srgbClr val="000000"/>
                </a:solidFill>
                <a:ea typeface="楷体" panose="02010609060101010101" pitchFamily="49" charset="-122"/>
                <a:cs typeface="Times New Roman" panose="02020603050405020304" pitchFamily="18" charset="0"/>
              </a:rPr>
              <a:t>A</a:t>
            </a:r>
            <a:r>
              <a:rPr lang="zh-CN" altLang="zh-CN" kern="100">
                <a:solidFill>
                  <a:srgbClr val="000000"/>
                </a:solidFill>
                <a:ea typeface="楷体" panose="02010609060101010101" pitchFamily="49" charset="-122"/>
                <a:cs typeface="Times New Roman" panose="02020603050405020304" pitchFamily="18" charset="0"/>
              </a:rPr>
              <a:t>将沉入水中</a:t>
            </a:r>
            <a:r>
              <a:rPr lang="zh-CN"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楷体" panose="02010609060101010101" pitchFamily="49" charset="-122"/>
                <a:cs typeface="Times New Roman" panose="02020603050405020304" pitchFamily="18" charset="0"/>
              </a:rPr>
              <a:t>容器底对</a:t>
            </a:r>
            <a:r>
              <a:rPr lang="en-US" altLang="zh-CN" i="1" kern="100">
                <a:solidFill>
                  <a:srgbClr val="000000"/>
                </a:solidFill>
                <a:ea typeface="楷体" panose="02010609060101010101" pitchFamily="49" charset="-122"/>
                <a:cs typeface="Times New Roman" panose="02020603050405020304" pitchFamily="18" charset="0"/>
              </a:rPr>
              <a:t>A</a:t>
            </a:r>
            <a:r>
              <a:rPr lang="zh-CN" altLang="zh-CN" kern="100">
                <a:solidFill>
                  <a:srgbClr val="000000"/>
                </a:solidFill>
                <a:ea typeface="楷体" panose="02010609060101010101" pitchFamily="49" charset="-122"/>
                <a:cs typeface="Times New Roman" panose="02020603050405020304" pitchFamily="18" charset="0"/>
              </a:rPr>
              <a:t>将产生</a:t>
            </a:r>
            <a:r>
              <a:rPr lang="en-US" altLang="zh-CN" kern="100">
                <a:solidFill>
                  <a:srgbClr val="000000"/>
                </a:solidFill>
                <a:ea typeface="楷体" panose="02010609060101010101" pitchFamily="49" charset="-122"/>
                <a:cs typeface="Times New Roman" panose="02020603050405020304" pitchFamily="18" charset="0"/>
              </a:rPr>
              <a:t>4N</a:t>
            </a:r>
            <a:r>
              <a:rPr lang="zh-CN" altLang="zh-CN" kern="100">
                <a:solidFill>
                  <a:srgbClr val="000000"/>
                </a:solidFill>
                <a:ea typeface="楷体" panose="02010609060101010101" pitchFamily="49" charset="-122"/>
                <a:cs typeface="Times New Roman" panose="02020603050405020304" pitchFamily="18" charset="0"/>
              </a:rPr>
              <a:t>的支持力</a:t>
            </a:r>
            <a:endParaRPr lang="zh-CN" altLang="zh-CN" sz="1400" kern="10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ea typeface="楷体" panose="02010609060101010101" pitchFamily="49" charset="-122"/>
                <a:cs typeface="Times New Roman" panose="02020603050405020304" pitchFamily="18" charset="0"/>
              </a:rPr>
              <a:t>B</a:t>
            </a:r>
            <a:r>
              <a:rPr lang="en-US" altLang="zh-CN" kern="100">
                <a:solidFill>
                  <a:srgbClr val="000000"/>
                </a:solidFill>
                <a:ea typeface="宋体" panose="02010600030101010101" pitchFamily="2" charset="-122"/>
                <a:cs typeface="Times New Roman" panose="02020603050405020304" pitchFamily="18" charset="0"/>
              </a:rPr>
              <a:t>.</a:t>
            </a:r>
            <a:r>
              <a:rPr lang="en-US" altLang="zh-CN" i="1" kern="100">
                <a:solidFill>
                  <a:srgbClr val="000000"/>
                </a:solidFill>
                <a:ea typeface="楷体" panose="02010609060101010101" pitchFamily="49" charset="-122"/>
                <a:cs typeface="Times New Roman" panose="02020603050405020304" pitchFamily="18" charset="0"/>
              </a:rPr>
              <a:t>p</a:t>
            </a:r>
            <a:r>
              <a:rPr lang="en-US" altLang="zh-CN" kern="100" baseline="-25000">
                <a:solidFill>
                  <a:srgbClr val="000000"/>
                </a:solidFill>
                <a:ea typeface="楷体" panose="02010609060101010101" pitchFamily="49" charset="-122"/>
                <a:cs typeface="Times New Roman" panose="02020603050405020304" pitchFamily="18" charset="0"/>
              </a:rPr>
              <a:t>1</a:t>
            </a:r>
            <a:r>
              <a:rPr lang="zh-CN" altLang="zh-CN" kern="100">
                <a:solidFill>
                  <a:srgbClr val="000000"/>
                </a:solidFill>
                <a:ea typeface="楷体" panose="02010609060101010101" pitchFamily="49" charset="-122"/>
                <a:cs typeface="Times New Roman" panose="02020603050405020304" pitchFamily="18" charset="0"/>
              </a:rPr>
              <a:t>－</a:t>
            </a:r>
            <a:r>
              <a:rPr lang="en-US" altLang="zh-CN" i="1" kern="100">
                <a:solidFill>
                  <a:srgbClr val="000000"/>
                </a:solidFill>
                <a:ea typeface="楷体" panose="02010609060101010101" pitchFamily="49" charset="-122"/>
                <a:cs typeface="Times New Roman" panose="02020603050405020304" pitchFamily="18" charset="0"/>
              </a:rPr>
              <a:t>p</a:t>
            </a:r>
            <a:r>
              <a:rPr lang="en-US" altLang="zh-CN" kern="100" baseline="-25000">
                <a:solidFill>
                  <a:srgbClr val="000000"/>
                </a:solidFill>
                <a:ea typeface="楷体" panose="02010609060101010101" pitchFamily="49" charset="-122"/>
                <a:cs typeface="Times New Roman" panose="02020603050405020304" pitchFamily="18" charset="0"/>
              </a:rPr>
              <a:t>2</a:t>
            </a:r>
            <a:r>
              <a:rPr lang="zh-CN" altLang="zh-CN" kern="100">
                <a:solidFill>
                  <a:srgbClr val="000000"/>
                </a:solidFill>
                <a:ea typeface="宋体" panose="02010600030101010101" pitchFamily="2" charset="-122"/>
                <a:cs typeface="Times New Roman" panose="02020603050405020304" pitchFamily="18" charset="0"/>
              </a:rPr>
              <a:t>＝</a:t>
            </a:r>
            <a:r>
              <a:rPr lang="en-US" altLang="zh-CN" kern="100" smtClean="0">
                <a:solidFill>
                  <a:srgbClr val="000000"/>
                </a:solidFill>
                <a:ea typeface="楷体" panose="02010609060101010101" pitchFamily="49" charset="-122"/>
                <a:cs typeface="Times New Roman" panose="02020603050405020304" pitchFamily="18" charset="0"/>
              </a:rPr>
              <a:t>200 Pa</a:t>
            </a:r>
            <a:endParaRPr lang="zh-CN" altLang="zh-CN" sz="1400" kern="10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ea typeface="楷体" panose="02010609060101010101" pitchFamily="49" charset="-122"/>
                <a:cs typeface="Times New Roman" panose="02020603050405020304" pitchFamily="18" charset="0"/>
              </a:rPr>
              <a:t>C</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楷体" panose="02010609060101010101" pitchFamily="49" charset="-122"/>
                <a:cs typeface="Times New Roman" panose="02020603050405020304" pitchFamily="18" charset="0"/>
              </a:rPr>
              <a:t>物体</a:t>
            </a:r>
            <a:r>
              <a:rPr lang="en-US" altLang="zh-CN" i="1" kern="100">
                <a:solidFill>
                  <a:srgbClr val="000000"/>
                </a:solidFill>
                <a:ea typeface="楷体" panose="02010609060101010101" pitchFamily="49" charset="-122"/>
                <a:cs typeface="Times New Roman" panose="02020603050405020304" pitchFamily="18" charset="0"/>
              </a:rPr>
              <a:t>A</a:t>
            </a:r>
            <a:r>
              <a:rPr lang="zh-CN" altLang="zh-CN" kern="100">
                <a:solidFill>
                  <a:srgbClr val="000000"/>
                </a:solidFill>
                <a:ea typeface="楷体" panose="02010609060101010101" pitchFamily="49" charset="-122"/>
                <a:cs typeface="Times New Roman" panose="02020603050405020304" pitchFamily="18" charset="0"/>
              </a:rPr>
              <a:t>的密度为</a:t>
            </a:r>
            <a:r>
              <a:rPr lang="en-US" altLang="zh-CN" i="1" kern="100">
                <a:solidFill>
                  <a:srgbClr val="000000"/>
                </a:solidFill>
                <a:ea typeface="楷体" panose="02010609060101010101" pitchFamily="49" charset="-122"/>
                <a:cs typeface="Times New Roman" panose="02020603050405020304" pitchFamily="18" charset="0"/>
              </a:rPr>
              <a:t>ρ</a:t>
            </a:r>
            <a:r>
              <a:rPr lang="en-US" altLang="zh-CN" i="1" kern="100" baseline="-25000">
                <a:solidFill>
                  <a:srgbClr val="000000"/>
                </a:solidFill>
                <a:ea typeface="楷体" panose="02010609060101010101" pitchFamily="49" charset="-122"/>
                <a:cs typeface="Times New Roman" panose="02020603050405020304" pitchFamily="18" charset="0"/>
              </a:rPr>
              <a:t>A</a:t>
            </a:r>
            <a:r>
              <a:rPr lang="zh-CN"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楷体" panose="02010609060101010101" pitchFamily="49" charset="-122"/>
                <a:cs typeface="Times New Roman" panose="02020603050405020304" pitchFamily="18" charset="0"/>
              </a:rPr>
              <a:t>2</a:t>
            </a:r>
            <a:r>
              <a:rPr lang="en-US"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楷体" panose="02010609060101010101" pitchFamily="49" charset="-122"/>
                <a:cs typeface="Times New Roman" panose="02020603050405020304" pitchFamily="18" charset="0"/>
              </a:rPr>
              <a:t>0</a:t>
            </a:r>
            <a:r>
              <a:rPr lang="en-US"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楷体" panose="02010609060101010101" pitchFamily="49" charset="-122"/>
                <a:cs typeface="Times New Roman" panose="02020603050405020304" pitchFamily="18" charset="0"/>
              </a:rPr>
              <a:t>10</a:t>
            </a:r>
            <a:r>
              <a:rPr lang="en-US" altLang="zh-CN" kern="100" baseline="30000">
                <a:solidFill>
                  <a:srgbClr val="000000"/>
                </a:solidFill>
                <a:ea typeface="楷体" panose="02010609060101010101" pitchFamily="49" charset="-122"/>
                <a:cs typeface="Times New Roman" panose="02020603050405020304" pitchFamily="18" charset="0"/>
              </a:rPr>
              <a:t>3</a:t>
            </a:r>
            <a:r>
              <a:rPr lang="en-US" altLang="zh-CN" kern="100">
                <a:solidFill>
                  <a:srgbClr val="000000"/>
                </a:solidFill>
                <a:ea typeface="楷体" panose="02010609060101010101" pitchFamily="49" charset="-122"/>
                <a:cs typeface="Times New Roman" panose="02020603050405020304" pitchFamily="18" charset="0"/>
              </a:rPr>
              <a:t>kg/m</a:t>
            </a:r>
            <a:r>
              <a:rPr lang="en-US" altLang="zh-CN" kern="100" baseline="30000">
                <a:solidFill>
                  <a:srgbClr val="000000"/>
                </a:solidFill>
                <a:ea typeface="楷体" panose="02010609060101010101" pitchFamily="49" charset="-122"/>
                <a:cs typeface="Times New Roman" panose="02020603050405020304" pitchFamily="18" charset="0"/>
              </a:rPr>
              <a:t>3</a:t>
            </a:r>
            <a:endParaRPr lang="zh-CN" altLang="zh-CN" sz="1400" kern="10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ea typeface="楷体" panose="02010609060101010101" pitchFamily="49" charset="-122"/>
                <a:cs typeface="Times New Roman" panose="02020603050405020304" pitchFamily="18" charset="0"/>
              </a:rPr>
              <a:t>D</a:t>
            </a:r>
            <a:r>
              <a:rPr lang="en-US" altLang="zh-CN" kern="100">
                <a:solidFill>
                  <a:srgbClr val="000000"/>
                </a:solidFill>
                <a:ea typeface="宋体" panose="02010600030101010101" pitchFamily="2" charset="-122"/>
                <a:cs typeface="Times New Roman" panose="02020603050405020304" pitchFamily="18" charset="0"/>
              </a:rPr>
              <a:t>.</a:t>
            </a:r>
            <a:r>
              <a:rPr lang="en-US" altLang="zh-CN" i="1" kern="100">
                <a:solidFill>
                  <a:srgbClr val="000000"/>
                </a:solidFill>
                <a:ea typeface="楷体" panose="02010609060101010101" pitchFamily="49" charset="-122"/>
                <a:cs typeface="Times New Roman" panose="02020603050405020304" pitchFamily="18" charset="0"/>
              </a:rPr>
              <a:t>p</a:t>
            </a:r>
            <a:r>
              <a:rPr lang="en-US" altLang="zh-CN" i="1" kern="100" baseline="-25000">
                <a:solidFill>
                  <a:srgbClr val="000000"/>
                </a:solidFill>
                <a:ea typeface="楷体" panose="02010609060101010101" pitchFamily="49" charset="-122"/>
                <a:cs typeface="Times New Roman" panose="02020603050405020304" pitchFamily="18" charset="0"/>
              </a:rPr>
              <a:t>A</a:t>
            </a:r>
            <a:r>
              <a:rPr lang="zh-CN" altLang="zh-CN" kern="100">
                <a:solidFill>
                  <a:srgbClr val="000000"/>
                </a:solidFill>
                <a:ea typeface="楷体" panose="02010609060101010101" pitchFamily="49" charset="-122"/>
                <a:cs typeface="Times New Roman" panose="02020603050405020304" pitchFamily="18" charset="0"/>
              </a:rPr>
              <a:t>＜</a:t>
            </a:r>
            <a:r>
              <a:rPr lang="en-US" altLang="zh-CN" i="1" kern="100" smtClean="0">
                <a:solidFill>
                  <a:srgbClr val="000000"/>
                </a:solidFill>
                <a:ea typeface="楷体" panose="02010609060101010101" pitchFamily="49" charset="-122"/>
                <a:cs typeface="Times New Roman" panose="02020603050405020304" pitchFamily="18" charset="0"/>
              </a:rPr>
              <a:t>p</a:t>
            </a:r>
            <a:r>
              <a:rPr lang="en-US" altLang="zh-CN" i="1" kern="100" baseline="-25000" smtClean="0">
                <a:solidFill>
                  <a:srgbClr val="000000"/>
                </a:solidFill>
                <a:ea typeface="楷体" panose="02010609060101010101" pitchFamily="49" charset="-122"/>
                <a:cs typeface="Times New Roman" panose="02020603050405020304" pitchFamily="18" charset="0"/>
              </a:rPr>
              <a:t>B</a:t>
            </a:r>
            <a:endParaRPr lang="zh-CN" altLang="zh-CN" sz="1400" kern="10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679382" y="3717032"/>
            <a:ext cx="1997251" cy="2192423"/>
          </a:xfrm>
          <a:prstGeom prst="rect">
            <a:avLst/>
          </a:prstGeom>
        </p:spPr>
      </p:pic>
      <p:sp>
        <p:nvSpPr>
          <p:cNvPr id="4" name="矩形 3"/>
          <p:cNvSpPr/>
          <p:nvPr/>
        </p:nvSpPr>
        <p:spPr>
          <a:xfrm>
            <a:off x="863186" y="3583477"/>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Tree>
    <p:extLst>
      <p:ext uri="{BB962C8B-B14F-4D97-AF65-F5344CB8AC3E}">
        <p14:creationId xmlns:p14="http://schemas.microsoft.com/office/powerpoint/2010/main" val="3506747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填空题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5</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每空</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新型的有轨电车搭载了大功率氢燃料电池堆和大容量钛酸锂电池，两者配合为车辆供电</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有轨电车运行时，氢燃料电池作为牵引主动力，锂电池则在启动加速阶段提供辅助动力，车辆最高能以时速</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公里持续运行，续航能力可达</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100km</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车辆惰行、停站时，燃料电池为锂电池充电；制动时，锂电池回收制动能量，实现能量的循环利用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据此完成下列问题</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）用氢作为燃料是因为它的</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较大</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能源</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有轨电车</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减速制动时，锂电池回收制动能量的过程是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a:t>
            </a:r>
          </a:p>
          <a:p>
            <a:pPr>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转化为电能，并最终转化为化学能</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8615486" y="3429000"/>
            <a:ext cx="3178581" cy="2448272"/>
          </a:xfrm>
          <a:prstGeom prst="rect">
            <a:avLst/>
          </a:prstGeom>
        </p:spPr>
      </p:pic>
      <p:sp>
        <p:nvSpPr>
          <p:cNvPr id="4" name="矩形 3"/>
          <p:cNvSpPr/>
          <p:nvPr/>
        </p:nvSpPr>
        <p:spPr>
          <a:xfrm>
            <a:off x="5015086" y="4123202"/>
            <a:ext cx="803425" cy="461665"/>
          </a:xfrm>
          <a:prstGeom prst="rect">
            <a:avLst/>
          </a:prstGeom>
        </p:spPr>
        <p:txBody>
          <a:bodyPr wrap="none">
            <a:spAutoFit/>
          </a:bodyPr>
          <a:lstStyle/>
          <a:p>
            <a:r>
              <a:rPr lang="zh-CN" altLang="zh-CN" sz="2400" smtClean="0">
                <a:ea typeface="黑体" panose="02010609060101010101" pitchFamily="49" charset="-122"/>
                <a:cs typeface="Times New Roman" panose="02020603050405020304" pitchFamily="18" charset="0"/>
              </a:rPr>
              <a:t>热值</a:t>
            </a:r>
            <a:endParaRPr lang="zh-CN" altLang="en-US"/>
          </a:p>
        </p:txBody>
      </p:sp>
      <p:sp>
        <p:nvSpPr>
          <p:cNvPr id="5" name="矩形 4"/>
          <p:cNvSpPr/>
          <p:nvPr/>
        </p:nvSpPr>
        <p:spPr>
          <a:xfrm>
            <a:off x="7463358" y="4665712"/>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机械</a:t>
            </a:r>
            <a:endParaRPr lang="zh-CN" altLang="en-US"/>
          </a:p>
        </p:txBody>
      </p:sp>
    </p:spTree>
    <p:extLst>
      <p:ext uri="{BB962C8B-B14F-4D97-AF65-F5344CB8AC3E}">
        <p14:creationId xmlns:p14="http://schemas.microsoft.com/office/powerpoint/2010/main" val="3680771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62706"/>
            <a:ext cx="11485848" cy="1754326"/>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）如果有轨电车以最高时速行驶</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min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，该电车行驶的路程</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kern="100" smtClean="0">
                <a:latin typeface="Times New Roman" panose="02020603050405020304" pitchFamily="18" charset="0"/>
                <a:ea typeface="宋体" panose="02010600030101010101" pitchFamily="2" charset="-122"/>
                <a:cs typeface="Times New Roman" panose="02020603050405020304" pitchFamily="18" charset="0"/>
              </a:rPr>
              <a:t>____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km</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这种电车使用的氢燃料电池堆的发电效率为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，若要产生</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2.8×10</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的电能，</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需要</a:t>
            </a:r>
            <a:r>
              <a:rPr lang="en-US" altLang="zh-CN" b="1" kern="100" smtClean="0">
                <a:latin typeface="Times New Roman" panose="02020603050405020304" pitchFamily="18" charset="0"/>
                <a:ea typeface="宋体" panose="02010600030101010101" pitchFamily="2" charset="-122"/>
                <a:cs typeface="Times New Roman" panose="02020603050405020304" pitchFamily="18" charset="0"/>
              </a:rPr>
              <a:t>____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kg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的氢</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a:t>
            </a:r>
            <a:r>
              <a:rPr lang="en-US" altLang="zh-CN" kern="100" baseline="30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8</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J/kg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191550" y="2105678"/>
            <a:ext cx="492443" cy="461665"/>
          </a:xfrm>
          <a:prstGeom prst="rect">
            <a:avLst/>
          </a:prstGeom>
        </p:spPr>
        <p:txBody>
          <a:bodyPr wrap="none">
            <a:spAutoFit/>
          </a:bodyPr>
          <a:lstStyle/>
          <a:p>
            <a:r>
              <a:rPr lang="en-US" altLang="zh-CN" sz="2400">
                <a:ea typeface="等线" panose="02010600030101010101" pitchFamily="2" charset="-122"/>
              </a:rPr>
              <a:t>35</a:t>
            </a:r>
            <a:endParaRPr lang="zh-CN" altLang="en-US"/>
          </a:p>
        </p:txBody>
      </p:sp>
      <p:sp>
        <p:nvSpPr>
          <p:cNvPr id="5" name="矩形 4"/>
          <p:cNvSpPr/>
          <p:nvPr/>
        </p:nvSpPr>
        <p:spPr>
          <a:xfrm>
            <a:off x="9983638" y="2593221"/>
            <a:ext cx="957313"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a:t>
            </a:r>
            <a:r>
              <a:rPr lang="en-US" altLang="zh-CN" sz="2400">
                <a:ea typeface="等线" panose="02010600030101010101" pitchFamily="2" charset="-122"/>
              </a:rPr>
              <a:t>5</a:t>
            </a:r>
            <a:r>
              <a:rPr lang="zh-CN" altLang="zh-CN" sz="2400">
                <a:ea typeface="黑体" panose="02010609060101010101" pitchFamily="49" charset="-122"/>
                <a:cs typeface="Times New Roman" panose="02020603050405020304" pitchFamily="18" charset="0"/>
              </a:rPr>
              <a:t>　</a:t>
            </a:r>
            <a:endParaRPr lang="zh-CN" altLang="en-US"/>
          </a:p>
        </p:txBody>
      </p:sp>
    </p:spTree>
    <p:extLst>
      <p:ext uri="{BB962C8B-B14F-4D97-AF65-F5344CB8AC3E}">
        <p14:creationId xmlns:p14="http://schemas.microsoft.com/office/powerpoint/2010/main" val="1744513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白居易《琵琶行》中对琵琶的技艺有详细的描述</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大弦嘈嘈如急雨，小弦切切如私语，嘈嘈切切错杂弹，大珠小珠落玉盘</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，琵琶在弹奏时，由于弦的</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而发声，琴弦的粗细不同，弹奏时主要改变声音的</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5015086" y="2708920"/>
            <a:ext cx="1948295" cy="3299114"/>
          </a:xfrm>
          <a:prstGeom prst="rect">
            <a:avLst/>
          </a:prstGeom>
        </p:spPr>
      </p:pic>
      <p:sp>
        <p:nvSpPr>
          <p:cNvPr id="4" name="矩形 3"/>
          <p:cNvSpPr/>
          <p:nvPr/>
        </p:nvSpPr>
        <p:spPr>
          <a:xfrm>
            <a:off x="10559702" y="1357409"/>
            <a:ext cx="80342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振动</a:t>
            </a:r>
            <a:endParaRPr lang="zh-CN" altLang="en-US"/>
          </a:p>
        </p:txBody>
      </p:sp>
      <p:sp>
        <p:nvSpPr>
          <p:cNvPr id="5" name="矩形 4"/>
          <p:cNvSpPr/>
          <p:nvPr/>
        </p:nvSpPr>
        <p:spPr>
          <a:xfrm>
            <a:off x="7247334" y="1929438"/>
            <a:ext cx="80342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音调</a:t>
            </a:r>
            <a:endParaRPr lang="zh-CN" altLang="en-US"/>
          </a:p>
        </p:txBody>
      </p:sp>
    </p:spTree>
    <p:extLst>
      <p:ext uri="{BB962C8B-B14F-4D97-AF65-F5344CB8AC3E}">
        <p14:creationId xmlns:p14="http://schemas.microsoft.com/office/powerpoint/2010/main" val="697649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spcAft>
                <a:spcPts val="0"/>
              </a:spcAft>
            </a:pP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如图所示，用</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6N</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的力握住总重为</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5N</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的水杯静止不动，手与水杯之间摩擦力的大小为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_________N</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；若握力增大到</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8N</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，则手与水杯之间摩擦力的大小将</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变大</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变小</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636928" y="2500446"/>
            <a:ext cx="2933700" cy="3438525"/>
          </a:xfrm>
          <a:prstGeom prst="rect">
            <a:avLst/>
          </a:prstGeom>
        </p:spPr>
      </p:pic>
      <p:sp>
        <p:nvSpPr>
          <p:cNvPr id="4" name="矩形 3"/>
          <p:cNvSpPr/>
          <p:nvPr/>
        </p:nvSpPr>
        <p:spPr>
          <a:xfrm>
            <a:off x="1486694" y="1392450"/>
            <a:ext cx="569387" cy="461665"/>
          </a:xfrm>
          <a:prstGeom prst="rect">
            <a:avLst/>
          </a:prstGeom>
        </p:spPr>
        <p:txBody>
          <a:bodyPr wrap="none">
            <a:spAutoFit/>
          </a:bodyPr>
          <a:lstStyle/>
          <a:p>
            <a:r>
              <a:rPr lang="en-US" altLang="zh-CN" sz="2400">
                <a:cs typeface="Times New Roman" panose="02020603050405020304" pitchFamily="18" charset="0"/>
              </a:rPr>
              <a:t>1.5</a:t>
            </a:r>
            <a:endParaRPr lang="zh-CN" altLang="en-US">
              <a:cs typeface="Times New Roman" panose="02020603050405020304" pitchFamily="18" charset="0"/>
            </a:endParaRPr>
          </a:p>
        </p:txBody>
      </p:sp>
      <p:sp>
        <p:nvSpPr>
          <p:cNvPr id="5" name="矩形 4"/>
          <p:cNvSpPr/>
          <p:nvPr/>
        </p:nvSpPr>
        <p:spPr>
          <a:xfrm>
            <a:off x="10415686" y="1392449"/>
            <a:ext cx="80342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不变</a:t>
            </a:r>
            <a:endParaRPr lang="zh-CN" altLang="en-US"/>
          </a:p>
        </p:txBody>
      </p:sp>
    </p:spTree>
    <p:extLst>
      <p:ext uri="{BB962C8B-B14F-4D97-AF65-F5344CB8AC3E}">
        <p14:creationId xmlns:p14="http://schemas.microsoft.com/office/powerpoint/2010/main" val="2166763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选择题</a:t>
            </a:r>
            <a:r>
              <a:rPr lang="zh-CN"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28</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在每小题给出的四个选项中</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只有一项是符合题目要求的</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科学研究发现，儿童对手机辐射吸收是成年人的三倍左右，所以儿童尽量要远离手机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使用手机时辐射的是（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声波</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机械波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电磁波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超声波</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078982" y="2475482"/>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Tree>
    <p:extLst>
      <p:ext uri="{BB962C8B-B14F-4D97-AF65-F5344CB8AC3E}">
        <p14:creationId xmlns:p14="http://schemas.microsoft.com/office/powerpoint/2010/main" val="2161125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知音号</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是长江上第一艘以</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年代风格打造的大型主题演艺轮船，如图所示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船首左右两侧各安装</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台侧推式螺旋桨，可实现船身水面平移</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船首左侧螺旋桨向左推水时，可使船头向右偏转，说明</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；观众在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知音号</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上穿梭于不同船舱观看节目时，相对于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知音号</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5159102" y="3140968"/>
            <a:ext cx="2146882" cy="2886166"/>
          </a:xfrm>
          <a:prstGeom prst="rect">
            <a:avLst/>
          </a:prstGeom>
        </p:spPr>
      </p:pic>
      <p:sp>
        <p:nvSpPr>
          <p:cNvPr id="5" name="矩形 4"/>
          <p:cNvSpPr/>
          <p:nvPr/>
        </p:nvSpPr>
        <p:spPr>
          <a:xfrm>
            <a:off x="6060056" y="1916832"/>
            <a:ext cx="2969083"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力的作用是相互的　</a:t>
            </a:r>
            <a:endParaRPr lang="zh-CN" altLang="en-US"/>
          </a:p>
        </p:txBody>
      </p:sp>
      <p:sp>
        <p:nvSpPr>
          <p:cNvPr id="6" name="矩形 5"/>
          <p:cNvSpPr/>
          <p:nvPr/>
        </p:nvSpPr>
        <p:spPr>
          <a:xfrm>
            <a:off x="7533028" y="2500987"/>
            <a:ext cx="111280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　运动</a:t>
            </a:r>
            <a:endParaRPr lang="zh-CN" altLang="en-US"/>
          </a:p>
        </p:txBody>
      </p:sp>
    </p:spTree>
    <p:extLst>
      <p:ext uri="{BB962C8B-B14F-4D97-AF65-F5344CB8AC3E}">
        <p14:creationId xmlns:p14="http://schemas.microsoft.com/office/powerpoint/2010/main" val="2025820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01637"/>
          </a:xfrm>
        </p:spPr>
        <p:txBody>
          <a:bodyPr/>
          <a:lstStyle/>
          <a:p>
            <a:pPr>
              <a:lnSpc>
                <a:spcPct val="130000"/>
              </a:lnSpc>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小华设计的电热恒温箱原理电路如图甲所示，热敏电阻</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的阻值随温度变化的图线如图乙所示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，开始时触点</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接触，工作电路开始加热</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当电磁铁线圈中电流</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mA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时，衔铁被吸合，使触点</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改与</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接触，工作电路切换为保温状态；当锅内温度低于</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时，线圈中电流</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mA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衔铁被释放，触点</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再次与</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接触</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已知工作电路电压</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440 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，保温时功率为</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W</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，线圈电阻不计</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若该电热恒温箱设定的最高温度为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，定值电阻</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；为能调低箱内最低温度，又保持箱内最高温度不变，可行的方案有</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718942" y="4124925"/>
            <a:ext cx="4716705" cy="2376264"/>
          </a:xfrm>
          <a:prstGeom prst="rect">
            <a:avLst/>
          </a:prstGeom>
        </p:spPr>
      </p:pic>
      <p:sp>
        <p:nvSpPr>
          <p:cNvPr id="4" name="矩形 3"/>
          <p:cNvSpPr/>
          <p:nvPr/>
        </p:nvSpPr>
        <p:spPr>
          <a:xfrm>
            <a:off x="8841877" y="3175472"/>
            <a:ext cx="646331" cy="461665"/>
          </a:xfrm>
          <a:prstGeom prst="rect">
            <a:avLst/>
          </a:prstGeom>
        </p:spPr>
        <p:txBody>
          <a:bodyPr wrap="none">
            <a:spAutoFit/>
          </a:bodyPr>
          <a:lstStyle/>
          <a:p>
            <a:r>
              <a:rPr lang="en-US" altLang="zh-CN" sz="2400">
                <a:cs typeface="Times New Roman" panose="02020603050405020304" pitchFamily="18" charset="0"/>
              </a:rPr>
              <a:t>300</a:t>
            </a:r>
            <a:endParaRPr lang="zh-CN" altLang="en-US">
              <a:cs typeface="Times New Roman" panose="02020603050405020304" pitchFamily="18" charset="0"/>
            </a:endParaRPr>
          </a:p>
        </p:txBody>
      </p:sp>
      <p:sp>
        <p:nvSpPr>
          <p:cNvPr id="5" name="矩形 4"/>
          <p:cNvSpPr/>
          <p:nvPr/>
        </p:nvSpPr>
        <p:spPr>
          <a:xfrm>
            <a:off x="8439062" y="3610520"/>
            <a:ext cx="2347117" cy="461665"/>
          </a:xfrm>
          <a:prstGeom prst="rect">
            <a:avLst/>
          </a:prstGeom>
        </p:spPr>
        <p:txBody>
          <a:bodyPr wrap="none">
            <a:spAutoFit/>
          </a:bodyPr>
          <a:lstStyle/>
          <a:p>
            <a:r>
              <a:rPr lang="zh-CN" altLang="zh-CN" sz="2400">
                <a:latin typeface="+mn-lt"/>
                <a:ea typeface="黑体" panose="02010609060101010101" pitchFamily="49" charset="-122"/>
                <a:cs typeface="Times New Roman" panose="02020603050405020304" pitchFamily="18" charset="0"/>
              </a:rPr>
              <a:t>减小</a:t>
            </a:r>
            <a:r>
              <a:rPr lang="en-US" altLang="zh-CN" sz="2400" i="1">
                <a:latin typeface="+mn-lt"/>
                <a:cs typeface="Times New Roman" panose="02020603050405020304" pitchFamily="18" charset="0"/>
              </a:rPr>
              <a:t>R</a:t>
            </a:r>
            <a:r>
              <a:rPr lang="en-US" altLang="zh-CN" sz="2400" baseline="-25000">
                <a:latin typeface="+mn-lt"/>
                <a:cs typeface="Times New Roman" panose="02020603050405020304" pitchFamily="18" charset="0"/>
              </a:rPr>
              <a:t>0</a:t>
            </a:r>
            <a:r>
              <a:rPr lang="zh-CN" altLang="zh-CN" sz="2400">
                <a:latin typeface="+mn-lt"/>
                <a:ea typeface="黑体" panose="02010609060101010101" pitchFamily="49" charset="-122"/>
                <a:cs typeface="Times New Roman" panose="02020603050405020304" pitchFamily="18" charset="0"/>
              </a:rPr>
              <a:t>的阻值　</a:t>
            </a:r>
            <a:endParaRPr lang="zh-CN" altLang="en-US">
              <a:latin typeface="+mn-lt"/>
            </a:endParaRPr>
          </a:p>
        </p:txBody>
      </p:sp>
    </p:spTree>
    <p:extLst>
      <p:ext uri="{BB962C8B-B14F-4D97-AF65-F5344CB8AC3E}">
        <p14:creationId xmlns:p14="http://schemas.microsoft.com/office/powerpoint/2010/main" val="3798554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作图题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如图所示，请根据通电螺线管周围磁感线的方向在括号中标出电源的极性和小磁针的磁极</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06574" y="2564904"/>
            <a:ext cx="1731564"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如图所示　</a:t>
            </a:r>
            <a:endParaRPr lang="zh-CN" altLang="en-US"/>
          </a:p>
        </p:txBody>
      </p:sp>
      <p:pic>
        <p:nvPicPr>
          <p:cNvPr id="4" name="图片 3"/>
          <p:cNvPicPr>
            <a:picLocks noChangeAspect="1"/>
          </p:cNvPicPr>
          <p:nvPr/>
        </p:nvPicPr>
        <p:blipFill>
          <a:blip r:embed="rId2"/>
          <a:stretch>
            <a:fillRect/>
          </a:stretch>
        </p:blipFill>
        <p:spPr>
          <a:xfrm>
            <a:off x="3790950" y="2708920"/>
            <a:ext cx="3079106" cy="3158876"/>
          </a:xfrm>
          <a:prstGeom prst="rect">
            <a:avLst/>
          </a:prstGeom>
        </p:spPr>
      </p:pic>
      <p:pic>
        <p:nvPicPr>
          <p:cNvPr id="5" name="图片 4"/>
          <p:cNvPicPr>
            <a:picLocks noChangeAspect="1"/>
          </p:cNvPicPr>
          <p:nvPr/>
        </p:nvPicPr>
        <p:blipFill>
          <a:blip r:embed="rId3"/>
          <a:stretch>
            <a:fillRect/>
          </a:stretch>
        </p:blipFill>
        <p:spPr>
          <a:xfrm>
            <a:off x="3486833" y="2430364"/>
            <a:ext cx="3363028" cy="2849142"/>
          </a:xfrm>
          <a:prstGeom prst="rect">
            <a:avLst/>
          </a:prstGeom>
        </p:spPr>
      </p:pic>
    </p:spTree>
    <p:extLst>
      <p:ext uri="{BB962C8B-B14F-4D97-AF65-F5344CB8AC3E}">
        <p14:creationId xmlns:p14="http://schemas.microsoft.com/office/powerpoint/2010/main" val="3279825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画出图中动力</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的力臂，并用字母</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表示，画出物体受到重力的示意图（</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点表示力的作用点</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150990" y="2492896"/>
            <a:ext cx="3048573" cy="3299042"/>
          </a:xfrm>
          <a:prstGeom prst="rect">
            <a:avLst/>
          </a:prstGeom>
        </p:spPr>
      </p:pic>
      <p:sp>
        <p:nvSpPr>
          <p:cNvPr id="4" name="矩形 3"/>
          <p:cNvSpPr/>
          <p:nvPr/>
        </p:nvSpPr>
        <p:spPr>
          <a:xfrm>
            <a:off x="406574" y="1818642"/>
            <a:ext cx="1422184"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如图所示</a:t>
            </a:r>
            <a:endParaRPr lang="zh-CN" altLang="zh-CN" sz="1400" kern="100">
              <a:cs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4130795" y="2108981"/>
            <a:ext cx="3005259" cy="3083968"/>
          </a:xfrm>
          <a:prstGeom prst="rect">
            <a:avLst/>
          </a:prstGeom>
        </p:spPr>
      </p:pic>
    </p:spTree>
    <p:extLst>
      <p:ext uri="{BB962C8B-B14F-4D97-AF65-F5344CB8AC3E}">
        <p14:creationId xmlns:p14="http://schemas.microsoft.com/office/powerpoint/2010/main" val="3365178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简答题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地球的水含量丰富，但与我们生活最为密切的淡水，只占总水量的</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左右</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将海水转化为淡水，就成为了一种有效解决淡水短缺的有效方法</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如图所示是一位同学设计的海水淡化装置，将此装置放置在太阳光下，就可以实现海水淡化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请回答下列问题：</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）此装置利用了哪些物态变化过程来实现海水淡化的</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zh-CN" altLang="zh-CN" sz="1400" kern="100" smtClean="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）可以采取什么措施来加快这个装置淡化海水的速度呢？请列举一条措施</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4077072"/>
            <a:ext cx="7438107" cy="646331"/>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水汽化变成水蒸气</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然后水蒸气液化成小水滴</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p:sp>
        <p:nvSpPr>
          <p:cNvPr id="4" name="矩形 3"/>
          <p:cNvSpPr/>
          <p:nvPr/>
        </p:nvSpPr>
        <p:spPr>
          <a:xfrm>
            <a:off x="334566" y="5230941"/>
            <a:ext cx="4671472"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可以把装置放在温度更高的地方</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8255445" y="3054444"/>
            <a:ext cx="3625283" cy="1526684"/>
          </a:xfrm>
          <a:prstGeom prst="rect">
            <a:avLst/>
          </a:prstGeom>
        </p:spPr>
      </p:pic>
    </p:spTree>
    <p:extLst>
      <p:ext uri="{BB962C8B-B14F-4D97-AF65-F5344CB8AC3E}">
        <p14:creationId xmlns:p14="http://schemas.microsoft.com/office/powerpoint/2010/main" val="2957001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实验题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5</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30</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）某小组探究液体在沸腾前后温度变化的特点，实验装置如图甲所示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取质量相等的水和盐水分别放入两个相同的烧杯中，用相同的酒精灯同时加热</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66614" y="2564904"/>
            <a:ext cx="10235118" cy="3059782"/>
          </a:xfrm>
          <a:prstGeom prst="rect">
            <a:avLst/>
          </a:prstGeom>
        </p:spPr>
      </p:pic>
    </p:spTree>
    <p:extLst>
      <p:ext uri="{BB962C8B-B14F-4D97-AF65-F5344CB8AC3E}">
        <p14:creationId xmlns:p14="http://schemas.microsoft.com/office/powerpoint/2010/main" val="17670392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）实验过程中，某时刻温度计示数如图乙所示，其温度为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）加热至</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min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后观察到水中形成的大量气泡不断上升、变</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，到水面破裂开来，里面的水蒸气散发到空气中，说明水正在沸腾</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66614" y="2708920"/>
            <a:ext cx="10235118" cy="3059782"/>
          </a:xfrm>
          <a:prstGeom prst="rect">
            <a:avLst/>
          </a:prstGeom>
        </p:spPr>
      </p:pic>
      <p:sp>
        <p:nvSpPr>
          <p:cNvPr id="5" name="矩形 4"/>
          <p:cNvSpPr/>
          <p:nvPr/>
        </p:nvSpPr>
        <p:spPr>
          <a:xfrm>
            <a:off x="8831510" y="836712"/>
            <a:ext cx="801823" cy="461665"/>
          </a:xfrm>
          <a:prstGeom prst="rect">
            <a:avLst/>
          </a:prstGeom>
        </p:spPr>
        <p:txBody>
          <a:bodyPr wrap="none">
            <a:spAutoFit/>
          </a:bodyPr>
          <a:lstStyle/>
          <a:p>
            <a:r>
              <a:rPr lang="en-US" altLang="zh-CN" sz="2400">
                <a:ea typeface="等线" panose="02010600030101010101" pitchFamily="2" charset="-122"/>
              </a:rPr>
              <a:t>91</a:t>
            </a:r>
            <a:r>
              <a:rPr lang="zh-CN" altLang="zh-CN" sz="2400">
                <a:ea typeface="黑体" panose="02010609060101010101" pitchFamily="49" charset="-122"/>
                <a:cs typeface="Times New Roman" panose="02020603050405020304" pitchFamily="18" charset="0"/>
              </a:rPr>
              <a:t>　</a:t>
            </a:r>
            <a:endParaRPr lang="zh-CN" altLang="en-US"/>
          </a:p>
        </p:txBody>
      </p:sp>
      <p:sp>
        <p:nvSpPr>
          <p:cNvPr id="6" name="矩形 5"/>
          <p:cNvSpPr/>
          <p:nvPr/>
        </p:nvSpPr>
        <p:spPr>
          <a:xfrm>
            <a:off x="9139287" y="1392450"/>
            <a:ext cx="494046"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大</a:t>
            </a:r>
            <a:endParaRPr lang="zh-CN" altLang="en-US"/>
          </a:p>
        </p:txBody>
      </p:sp>
    </p:spTree>
    <p:extLst>
      <p:ext uri="{BB962C8B-B14F-4D97-AF65-F5344CB8AC3E}">
        <p14:creationId xmlns:p14="http://schemas.microsoft.com/office/powerpoint/2010/main" val="3732369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）同学们记录数据，绘制温度随时间变化的图像，如图丙所示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分析图像可知：水在沸腾时持续吸热，温度</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）对比图丙中两条图线可知，用</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盐水</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）可以更快地将鸡蛋煮熟</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986219" y="2984361"/>
            <a:ext cx="10235118" cy="3059782"/>
          </a:xfrm>
          <a:prstGeom prst="rect">
            <a:avLst/>
          </a:prstGeom>
        </p:spPr>
      </p:pic>
      <p:sp>
        <p:nvSpPr>
          <p:cNvPr id="4" name="矩形 3"/>
          <p:cNvSpPr/>
          <p:nvPr/>
        </p:nvSpPr>
        <p:spPr>
          <a:xfrm>
            <a:off x="3934966" y="1383159"/>
            <a:ext cx="173156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保持不变</a:t>
            </a:r>
            <a:endParaRPr lang="zh-CN" altLang="en-US"/>
          </a:p>
        </p:txBody>
      </p:sp>
      <p:sp>
        <p:nvSpPr>
          <p:cNvPr id="5" name="矩形 4"/>
          <p:cNvSpPr/>
          <p:nvPr/>
        </p:nvSpPr>
        <p:spPr>
          <a:xfrm>
            <a:off x="5547375" y="1938971"/>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盐水</a:t>
            </a:r>
            <a:endParaRPr lang="zh-CN" altLang="en-US"/>
          </a:p>
        </p:txBody>
      </p:sp>
    </p:spTree>
    <p:extLst>
      <p:ext uri="{BB962C8B-B14F-4D97-AF65-F5344CB8AC3E}">
        <p14:creationId xmlns:p14="http://schemas.microsoft.com/office/powerpoint/2010/main" val="1564404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）为了探究</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感应电流产生的条件</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小明将铁架台、导体</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、灵敏电流表、蹄形磁体、开关和若干导线按图</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910630" y="2132856"/>
            <a:ext cx="10153128" cy="3557529"/>
          </a:xfrm>
          <a:prstGeom prst="rect">
            <a:avLst/>
          </a:prstGeom>
        </p:spPr>
      </p:pic>
    </p:spTree>
    <p:extLst>
      <p:ext uri="{BB962C8B-B14F-4D97-AF65-F5344CB8AC3E}">
        <p14:creationId xmlns:p14="http://schemas.microsoft.com/office/powerpoint/2010/main" val="2157749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）在选择导体</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的材料时，你认为最好选择</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铜棒</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铁棒</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）闭合开关，小明左右移动导体</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，发现灵敏电流表的指针发生了摆动，但摆动幅度较小；为增大指针摆动的幅度，你的建议</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________________________________</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写出一条即可</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054646" y="2966648"/>
            <a:ext cx="9505056" cy="3330453"/>
          </a:xfrm>
          <a:prstGeom prst="rect">
            <a:avLst/>
          </a:prstGeom>
        </p:spPr>
      </p:pic>
      <p:sp>
        <p:nvSpPr>
          <p:cNvPr id="4" name="矩形 3"/>
          <p:cNvSpPr/>
          <p:nvPr/>
        </p:nvSpPr>
        <p:spPr>
          <a:xfrm>
            <a:off x="6959302" y="836712"/>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铜棒</a:t>
            </a:r>
            <a:endParaRPr lang="zh-CN" altLang="en-US"/>
          </a:p>
        </p:txBody>
      </p:sp>
      <p:sp>
        <p:nvSpPr>
          <p:cNvPr id="5" name="矩形 4"/>
          <p:cNvSpPr/>
          <p:nvPr/>
        </p:nvSpPr>
        <p:spPr>
          <a:xfrm>
            <a:off x="7116209" y="1916093"/>
            <a:ext cx="4307589"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增大左右移动导体</a:t>
            </a:r>
            <a:r>
              <a:rPr lang="en-US" altLang="zh-CN" sz="2400" i="1">
                <a:ea typeface="等线" panose="02010600030101010101" pitchFamily="2" charset="-122"/>
              </a:rPr>
              <a:t>AB</a:t>
            </a:r>
            <a:r>
              <a:rPr lang="zh-CN" altLang="zh-CN" sz="2400">
                <a:ea typeface="黑体" panose="02010609060101010101" pitchFamily="49" charset="-122"/>
                <a:cs typeface="Times New Roman" panose="02020603050405020304" pitchFamily="18" charset="0"/>
              </a:rPr>
              <a:t>的速度　</a:t>
            </a:r>
            <a:endParaRPr lang="zh-CN" altLang="en-US"/>
          </a:p>
        </p:txBody>
      </p:sp>
    </p:spTree>
    <p:extLst>
      <p:ext uri="{BB962C8B-B14F-4D97-AF65-F5344CB8AC3E}">
        <p14:creationId xmlns:p14="http://schemas.microsoft.com/office/powerpoint/2010/main" val="3659846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lvl="0">
              <a:spcAft>
                <a:spcPts val="0"/>
              </a:spcAft>
            </a:pP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华龙一号</a:t>
            </a:r>
            <a:r>
              <a:rPr lang="en-US" altLang="zh-CN" kern="100"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全球首堆</a:t>
            </a:r>
            <a:r>
              <a:rPr lang="en-US" altLang="zh-CN" kern="1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中核集团福清核电</a:t>
            </a:r>
            <a:r>
              <a:rPr lang="en-US" altLang="zh-CN" kern="1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kern="1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号机组实现连续安全稳定</a:t>
            </a:r>
            <a:r>
              <a:rPr lang="zh-CN" altLang="zh-CN" kern="100"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运行</a:t>
            </a:r>
            <a:endParaRPr lang="en-US" altLang="zh-CN" kern="100"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spcAft>
                <a:spcPts val="0"/>
              </a:spcAft>
            </a:pPr>
            <a:r>
              <a:rPr lang="en-US" altLang="zh-CN" kern="100"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kern="100"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a:t>
            </a:r>
            <a:r>
              <a:rPr lang="zh-CN" altLang="zh-CN" kern="1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天，持续向社会稳定输送清洁电力超</a:t>
            </a:r>
            <a:r>
              <a:rPr lang="en-US" altLang="zh-CN" kern="1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370</a:t>
            </a:r>
            <a:r>
              <a:rPr lang="zh-CN" altLang="zh-CN" kern="1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亿度</a:t>
            </a:r>
            <a:r>
              <a:rPr lang="en-US" altLang="zh-CN" kern="100"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下列与核能同属于不可再生能源的是（　　）</a:t>
            </a:r>
            <a:r>
              <a:rPr lang="en-US" altLang="zh-CN" kern="1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spc="1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a:p>
            <a:pPr lvl="0">
              <a:spcAft>
                <a:spcPts val="0"/>
              </a:spcAft>
            </a:pPr>
            <a:r>
              <a:rPr lang="en-US"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太阳能</a:t>
            </a:r>
            <a:r>
              <a:rPr lang="en-US"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天然气　　</a:t>
            </a:r>
            <a:endParaRPr lang="zh-CN" altLang="zh-CN" sz="1400" kern="1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a:p>
            <a:pPr lvl="0">
              <a:spcAft>
                <a:spcPts val="0"/>
              </a:spcAft>
            </a:pPr>
            <a:r>
              <a:rPr lang="en-US"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水能　　</a:t>
            </a:r>
            <a:r>
              <a:rPr lang="en-US"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风能</a:t>
            </a:r>
            <a:endParaRPr lang="zh-CN" altLang="zh-CN" sz="1400" kern="1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846734" y="1959223"/>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Tree>
    <p:extLst>
      <p:ext uri="{BB962C8B-B14F-4D97-AF65-F5344CB8AC3E}">
        <p14:creationId xmlns:p14="http://schemas.microsoft.com/office/powerpoint/2010/main" val="3245986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01637"/>
          </a:xfrm>
        </p:spPr>
        <p:txBody>
          <a:bodyPr/>
          <a:lstStyle/>
          <a:p>
            <a:pPr>
              <a:lnSpc>
                <a:spcPct val="130000"/>
              </a:lnSpc>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）经历以上（</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）中的探究，小明就得出了产生感应电流的条件：闭合电路的一部分导体在磁场中运动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你认为小明的结论是否正确并说明原因</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）小明总结了</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电和磁</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的知识后，设计了如图</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所示的实验装置</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后，电动机甲开始转动，通过皮带带动乙转动，此时小灯泡发光</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在此过程中，将机械能转化为电能的实验装置是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如果要使甲的转动方向与原来相反，可采取的办法是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写出一条即可</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712869" y="4147757"/>
            <a:ext cx="6781817" cy="2376264"/>
          </a:xfrm>
          <a:prstGeom prst="rect">
            <a:avLst/>
          </a:prstGeom>
        </p:spPr>
      </p:pic>
      <p:sp>
        <p:nvSpPr>
          <p:cNvPr id="4" name="矩形 3"/>
          <p:cNvSpPr/>
          <p:nvPr/>
        </p:nvSpPr>
        <p:spPr>
          <a:xfrm>
            <a:off x="550590" y="1749401"/>
            <a:ext cx="7870155" cy="461665"/>
          </a:xfrm>
          <a:prstGeom prst="rect">
            <a:avLst/>
          </a:prstGeom>
        </p:spPr>
        <p:txBody>
          <a:bodyPr wrap="square">
            <a:spAutoFit/>
          </a:bodyPr>
          <a:lstStyle/>
          <a:p>
            <a:r>
              <a:rPr lang="zh-CN" altLang="zh-CN" sz="2400">
                <a:ea typeface="黑体" panose="02010609060101010101" pitchFamily="49" charset="-122"/>
                <a:cs typeface="Times New Roman" panose="02020603050405020304" pitchFamily="18" charset="0"/>
              </a:rPr>
              <a:t>不正确</a:t>
            </a:r>
            <a:r>
              <a:rPr lang="zh-CN" altLang="zh-CN" sz="2400">
                <a:ea typeface="等线" panose="02010600030101010101" pitchFamily="2" charset="-122"/>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图中导体前后或上下移动时</a:t>
            </a:r>
            <a:r>
              <a:rPr lang="zh-CN" altLang="zh-CN" sz="2400">
                <a:ea typeface="等线" panose="02010600030101010101" pitchFamily="2" charset="-122"/>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不产生感应电流</a:t>
            </a:r>
            <a:endParaRPr lang="zh-CN" altLang="en-US"/>
          </a:p>
        </p:txBody>
      </p:sp>
      <p:sp>
        <p:nvSpPr>
          <p:cNvPr id="5" name="矩形 4"/>
          <p:cNvSpPr/>
          <p:nvPr/>
        </p:nvSpPr>
        <p:spPr>
          <a:xfrm>
            <a:off x="4222998" y="3168365"/>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乙　</a:t>
            </a:r>
            <a:endParaRPr lang="zh-CN" altLang="en-US"/>
          </a:p>
        </p:txBody>
      </p:sp>
      <p:sp>
        <p:nvSpPr>
          <p:cNvPr id="6" name="矩形 5"/>
          <p:cNvSpPr/>
          <p:nvPr/>
        </p:nvSpPr>
        <p:spPr>
          <a:xfrm>
            <a:off x="4496981" y="3630030"/>
            <a:ext cx="3278462"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交换电源的正负极　</a:t>
            </a:r>
            <a:endParaRPr lang="zh-CN" altLang="en-US"/>
          </a:p>
        </p:txBody>
      </p:sp>
    </p:spTree>
    <p:extLst>
      <p:ext uri="{BB962C8B-B14F-4D97-AF65-F5344CB8AC3E}">
        <p14:creationId xmlns:p14="http://schemas.microsoft.com/office/powerpoint/2010/main" val="3745565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）小明在拆装手电筒时，发现手电筒的小灯泡上标有</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ea typeface="楷体" panose="02010609060101010101" pitchFamily="49" charset="-122"/>
                <a:cs typeface="Times New Roman" panose="02020603050405020304" pitchFamily="18" charset="0"/>
              </a:rPr>
              <a:t>2</a:t>
            </a:r>
            <a:r>
              <a:rPr lang="en-US"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楷体" panose="02010609060101010101" pitchFamily="49" charset="-122"/>
                <a:cs typeface="Times New Roman" panose="02020603050405020304" pitchFamily="18" charset="0"/>
              </a:rPr>
              <a:t>5</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的字样，但电流值已模糊不清，于是设计了如图甲所示的电路测量小灯泡正常发光时的电阻</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62558" y="2132856"/>
            <a:ext cx="11503703" cy="2736304"/>
          </a:xfrm>
          <a:prstGeom prst="rect">
            <a:avLst/>
          </a:prstGeom>
        </p:spPr>
      </p:pic>
    </p:spTree>
    <p:extLst>
      <p:ext uri="{BB962C8B-B14F-4D97-AF65-F5344CB8AC3E}">
        <p14:creationId xmlns:p14="http://schemas.microsoft.com/office/powerpoint/2010/main" val="2026754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a:srcRect r="70979" b="12927"/>
          <a:stretch/>
        </p:blipFill>
        <p:spPr>
          <a:xfrm>
            <a:off x="3280947" y="2142283"/>
            <a:ext cx="4039562" cy="2882925"/>
          </a:xfrm>
          <a:prstGeom prst="rect">
            <a:avLst/>
          </a:prstGeom>
        </p:spPr>
      </p:pic>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）用笔画线代替导线，在图甲中完成实物电路的连接</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50590" y="1322368"/>
            <a:ext cx="3278462"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如图所示　　　　　　</a:t>
            </a:r>
            <a:endParaRPr lang="zh-CN" altLang="zh-CN" sz="1400" kern="100">
              <a:cs typeface="Times New Roman" panose="02020603050405020304" pitchFamily="18" charset="0"/>
            </a:endParaRPr>
          </a:p>
        </p:txBody>
      </p:sp>
      <p:pic>
        <p:nvPicPr>
          <p:cNvPr id="4" name="图片 3"/>
          <p:cNvPicPr>
            <a:picLocks noChangeAspect="1"/>
          </p:cNvPicPr>
          <p:nvPr/>
        </p:nvPicPr>
        <p:blipFill>
          <a:blip r:embed="rId3"/>
          <a:stretch>
            <a:fillRect/>
          </a:stretch>
        </p:blipFill>
        <p:spPr>
          <a:xfrm>
            <a:off x="3286894" y="2066183"/>
            <a:ext cx="4307538" cy="2840685"/>
          </a:xfrm>
          <a:prstGeom prst="rect">
            <a:avLst/>
          </a:prstGeom>
        </p:spPr>
      </p:pic>
      <p:sp>
        <p:nvSpPr>
          <p:cNvPr id="5" name="矩形 4"/>
          <p:cNvSpPr/>
          <p:nvPr/>
        </p:nvSpPr>
        <p:spPr>
          <a:xfrm>
            <a:off x="4511030" y="4853244"/>
            <a:ext cx="1729961" cy="646331"/>
          </a:xfrm>
          <a:prstGeom prst="rect">
            <a:avLst/>
          </a:prstGeom>
        </p:spPr>
        <p:txBody>
          <a:bodyPr wrap="none">
            <a:spAutoFit/>
          </a:bodyPr>
          <a:lstStyle/>
          <a:p>
            <a:pPr algn="just">
              <a:lnSpc>
                <a:spcPct val="150000"/>
              </a:lnSpc>
              <a:spcAft>
                <a:spcPts val="0"/>
              </a:spcAft>
            </a:pPr>
            <a:r>
              <a:rPr lang="zh-CN" altLang="zh-CN" sz="2400" kern="100">
                <a:cs typeface="Times New Roman" panose="02020603050405020304" pitchFamily="18" charset="0"/>
              </a:rPr>
              <a:t>（第</a:t>
            </a:r>
            <a:r>
              <a:rPr lang="en-US" altLang="zh-CN" sz="2400" kern="100">
                <a:ea typeface="黑体" panose="02010609060101010101" pitchFamily="49" charset="-122"/>
                <a:cs typeface="Times New Roman" panose="02020603050405020304" pitchFamily="18" charset="0"/>
              </a:rPr>
              <a:t>25</a:t>
            </a:r>
            <a:r>
              <a:rPr lang="zh-CN" altLang="zh-CN" sz="2400" kern="100">
                <a:cs typeface="Times New Roman" panose="02020603050405020304" pitchFamily="18" charset="0"/>
              </a:rPr>
              <a:t>题）</a:t>
            </a:r>
            <a:endParaRPr lang="zh-CN" altLang="zh-CN" sz="1400" kern="100">
              <a:cs typeface="Times New Roman" panose="02020603050405020304" pitchFamily="18" charset="0"/>
            </a:endParaRPr>
          </a:p>
        </p:txBody>
      </p:sp>
    </p:spTree>
    <p:extLst>
      <p:ext uri="{BB962C8B-B14F-4D97-AF65-F5344CB8AC3E}">
        <p14:creationId xmlns:p14="http://schemas.microsoft.com/office/powerpoint/2010/main" val="1749074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）闭合开关前，应把滑片置于最</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）闭合开关，移动滑片，当电压表示数为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，小灯泡正常发光，此时电流表示数如图乙所示，则小灯泡正常发光时的电阻为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）接下来她又测量了几组对应的电压值和电流值，并绘制了小灯泡的</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图像，如图丙所示，则小灯泡未接入电路时的电阻可能为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0</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Ω</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3Ω</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5Ω</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550590" y="4162440"/>
            <a:ext cx="10457912" cy="2487549"/>
          </a:xfrm>
          <a:prstGeom prst="rect">
            <a:avLst/>
          </a:prstGeom>
        </p:spPr>
      </p:pic>
      <p:sp>
        <p:nvSpPr>
          <p:cNvPr id="4" name="矩形 3"/>
          <p:cNvSpPr/>
          <p:nvPr/>
        </p:nvSpPr>
        <p:spPr>
          <a:xfrm>
            <a:off x="5223143" y="807095"/>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右　</a:t>
            </a:r>
            <a:endParaRPr lang="zh-CN" altLang="en-US"/>
          </a:p>
        </p:txBody>
      </p:sp>
      <p:sp>
        <p:nvSpPr>
          <p:cNvPr id="5" name="矩形 4"/>
          <p:cNvSpPr/>
          <p:nvPr/>
        </p:nvSpPr>
        <p:spPr>
          <a:xfrm>
            <a:off x="6959302" y="1383159"/>
            <a:ext cx="878767" cy="461665"/>
          </a:xfrm>
          <a:prstGeom prst="rect">
            <a:avLst/>
          </a:prstGeom>
        </p:spPr>
        <p:txBody>
          <a:bodyPr wrap="none">
            <a:spAutoFit/>
          </a:bodyPr>
          <a:lstStyle/>
          <a:p>
            <a:r>
              <a:rPr lang="en-US" altLang="zh-CN" sz="2400">
                <a:ea typeface="等线" panose="02010600030101010101" pitchFamily="2" charset="-122"/>
              </a:rPr>
              <a:t>2.5</a:t>
            </a:r>
            <a:r>
              <a:rPr lang="zh-CN" altLang="zh-CN" sz="2400">
                <a:ea typeface="黑体" panose="02010609060101010101" pitchFamily="49" charset="-122"/>
                <a:cs typeface="Times New Roman" panose="02020603050405020304" pitchFamily="18" charset="0"/>
              </a:rPr>
              <a:t>　</a:t>
            </a:r>
            <a:endParaRPr lang="zh-CN" altLang="en-US"/>
          </a:p>
        </p:txBody>
      </p:sp>
      <p:sp>
        <p:nvSpPr>
          <p:cNvPr id="6" name="矩形 5"/>
          <p:cNvSpPr/>
          <p:nvPr/>
        </p:nvSpPr>
        <p:spPr>
          <a:xfrm>
            <a:off x="7967414" y="1988840"/>
            <a:ext cx="957313"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a:t>
            </a:r>
            <a:r>
              <a:rPr lang="en-US" altLang="zh-CN" sz="2400">
                <a:ea typeface="等线" panose="02010600030101010101" pitchFamily="2" charset="-122"/>
              </a:rPr>
              <a:t>5</a:t>
            </a:r>
            <a:r>
              <a:rPr lang="zh-CN" altLang="zh-CN" sz="2400">
                <a:ea typeface="黑体" panose="02010609060101010101" pitchFamily="49" charset="-122"/>
                <a:cs typeface="Times New Roman" panose="02020603050405020304" pitchFamily="18" charset="0"/>
              </a:rPr>
              <a:t>　</a:t>
            </a:r>
            <a:endParaRPr lang="zh-CN" altLang="en-US"/>
          </a:p>
        </p:txBody>
      </p:sp>
      <p:sp>
        <p:nvSpPr>
          <p:cNvPr id="7" name="矩形 6"/>
          <p:cNvSpPr/>
          <p:nvPr/>
        </p:nvSpPr>
        <p:spPr>
          <a:xfrm>
            <a:off x="7398685" y="3062618"/>
            <a:ext cx="894797"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a:t>
            </a:r>
            <a:r>
              <a:rPr lang="en-US" altLang="zh-CN" sz="2400">
                <a:ea typeface="等线" panose="02010600030101010101" pitchFamily="2" charset="-122"/>
              </a:rPr>
              <a:t>3</a:t>
            </a:r>
            <a:r>
              <a:rPr lang="en-US" altLang="zh-CN" sz="2400">
                <a:ea typeface="黑体" panose="02010609060101010101" pitchFamily="49" charset="-122"/>
              </a:rPr>
              <a:t>Ω</a:t>
            </a:r>
            <a:endParaRPr lang="zh-CN" altLang="en-US"/>
          </a:p>
        </p:txBody>
      </p:sp>
    </p:spTree>
    <p:extLst>
      <p:ext uri="{BB962C8B-B14F-4D97-AF65-F5344CB8AC3E}">
        <p14:creationId xmlns:p14="http://schemas.microsoft.com/office/powerpoint/2010/main" val="272539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）测完小灯泡的电阻，小明和小华提出用伏安法测量人体的电阻</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明设计了如图丁所示电路图，并按电路图连接了实物电路，闭合开关后发现电压表有示数，电流表几乎无示数，调节滑动变阻器的滑片，电流表、电压表示数几乎不变</a:t>
            </a:r>
            <a:r>
              <a:rPr lang="en-US" altLang="zh-CN" kern="1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spc="-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小华认为只要换用电压很大的电源，就可以顺利完成本实验，小明不同意，小明作出判断的理由是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写出一条即可</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94606" y="3789040"/>
            <a:ext cx="10457912" cy="2487549"/>
          </a:xfrm>
          <a:prstGeom prst="rect">
            <a:avLst/>
          </a:prstGeom>
        </p:spPr>
      </p:pic>
      <p:sp>
        <p:nvSpPr>
          <p:cNvPr id="4" name="矩形 3"/>
          <p:cNvSpPr/>
          <p:nvPr/>
        </p:nvSpPr>
        <p:spPr>
          <a:xfrm>
            <a:off x="2926854" y="3023496"/>
            <a:ext cx="5044971"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当电压超过</a:t>
            </a:r>
            <a:r>
              <a:rPr lang="en-US" altLang="zh-CN" sz="2400">
                <a:ea typeface="等线" panose="02010600030101010101" pitchFamily="2" charset="-122"/>
              </a:rPr>
              <a:t>36</a:t>
            </a:r>
            <a:r>
              <a:rPr lang="en-US" altLang="zh-CN" sz="2400">
                <a:ea typeface="黑体" panose="02010609060101010101" pitchFamily="49" charset="-122"/>
              </a:rPr>
              <a:t>V</a:t>
            </a:r>
            <a:r>
              <a:rPr lang="zh-CN" altLang="zh-CN" sz="2400">
                <a:ea typeface="黑体" panose="02010609060101010101" pitchFamily="49" charset="-122"/>
                <a:cs typeface="Times New Roman" panose="02020603050405020304" pitchFamily="18" charset="0"/>
              </a:rPr>
              <a:t>时</a:t>
            </a:r>
            <a:r>
              <a:rPr lang="zh-CN" altLang="zh-CN" sz="2400">
                <a:ea typeface="等线" panose="02010600030101010101" pitchFamily="2" charset="-122"/>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人有触电的危险</a:t>
            </a:r>
            <a:endParaRPr lang="zh-CN" altLang="en-US"/>
          </a:p>
        </p:txBody>
      </p:sp>
    </p:spTree>
    <p:extLst>
      <p:ext uri="{BB962C8B-B14F-4D97-AF65-F5344CB8AC3E}">
        <p14:creationId xmlns:p14="http://schemas.microsoft.com/office/powerpoint/2010/main" val="3514242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他们经过讨论，增加了一个电阻箱</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0~99 999</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），设计出如图戊所示的电路，进行如下操作：闭合开关，调节电阻箱至合适的阻值</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，然后用电压表先后测出人体和电阻箱两端的电压，记作</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，则人体电阻</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U</a:t>
            </a:r>
            <a:r>
              <a:rPr lang="en-US" altLang="zh-CN" kern="100" baseline="-250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U</a:t>
            </a:r>
            <a:r>
              <a:rPr lang="en-US" altLang="zh-CN" kern="100" baseline="-250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R</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小明和小华分别按照上述步骤测量了自身的电阻，测出的电阻值差异较大，人体电阻大小可能与哪些因素有关？请写出一个你的猜想：</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66614" y="4092357"/>
            <a:ext cx="10457912" cy="2487549"/>
          </a:xfrm>
          <a:prstGeom prst="rect">
            <a:avLst/>
          </a:prstGeom>
        </p:spPr>
      </p:pic>
      <mc:AlternateContent xmlns:mc="http://schemas.openxmlformats.org/markup-compatibility/2006" xmlns:a14="http://schemas.microsoft.com/office/drawing/2010/main">
        <mc:Choice Requires="a14">
          <p:sp>
            <p:nvSpPr>
              <p:cNvPr id="4" name="矩形 3"/>
              <p:cNvSpPr/>
              <p:nvPr/>
            </p:nvSpPr>
            <p:spPr>
              <a:xfrm>
                <a:off x="8505974" y="1700808"/>
                <a:ext cx="1292020" cy="668068"/>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a:t>
                </a:r>
                <a14:m>
                  <m:oMath xmlns:m="http://schemas.openxmlformats.org/officeDocument/2006/math">
                    <m:f>
                      <m:fPr>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latin typeface="Cambria Math" panose="02040503050406030204" pitchFamily="18" charset="0"/>
                                <a:ea typeface="等线" panose="02010600030101010101" pitchFamily="2" charset="-122"/>
                                <a:cs typeface="Times New Roman" panose="02020603050405020304" pitchFamily="18" charset="0"/>
                              </a:rPr>
                              <m:t>𝑼</m:t>
                            </m:r>
                          </m:e>
                          <m:sub>
                            <m:r>
                              <a:rPr lang="en-US" altLang="zh-CN" sz="2400" i="1">
                                <a:latin typeface="Cambria Math" panose="02040503050406030204" pitchFamily="18" charset="0"/>
                                <a:ea typeface="等线" panose="02010600030101010101" pitchFamily="2" charset="-122"/>
                                <a:cs typeface="Times New Roman" panose="02020603050405020304" pitchFamily="18" charset="0"/>
                              </a:rPr>
                              <m:t>1</m:t>
                            </m:r>
                          </m:sub>
                        </m:sSub>
                      </m:num>
                      <m:den>
                        <m:sSub>
                          <m:sSubPr>
                            <m:ctrlPr>
                              <a:rPr lang="zh-CN" altLang="zh-CN" sz="2400" i="1">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latin typeface="Cambria Math" panose="02040503050406030204" pitchFamily="18" charset="0"/>
                                <a:ea typeface="等线" panose="02010600030101010101" pitchFamily="2" charset="-122"/>
                                <a:cs typeface="Times New Roman" panose="02020603050405020304" pitchFamily="18" charset="0"/>
                              </a:rPr>
                              <m:t>𝑼</m:t>
                            </m:r>
                          </m:e>
                          <m:sub>
                            <m:r>
                              <a:rPr lang="en-US" altLang="zh-CN" sz="2400" i="1">
                                <a:latin typeface="Cambria Math" panose="02040503050406030204" pitchFamily="18" charset="0"/>
                                <a:ea typeface="等线" panose="02010600030101010101" pitchFamily="2" charset="-122"/>
                                <a:cs typeface="Times New Roman" panose="02020603050405020304" pitchFamily="18" charset="0"/>
                              </a:rPr>
                              <m:t>2</m:t>
                            </m:r>
                          </m:sub>
                        </m:sSub>
                      </m:den>
                    </m:f>
                  </m:oMath>
                </a14:m>
                <a:r>
                  <a:rPr lang="en-US" altLang="zh-CN" sz="2400" i="1">
                    <a:ea typeface="等线" panose="02010600030101010101" pitchFamily="2" charset="-122"/>
                  </a:rPr>
                  <a:t>R</a:t>
                </a:r>
                <a:r>
                  <a:rPr lang="zh-CN" altLang="zh-CN" sz="2400">
                    <a:ea typeface="黑体" panose="02010609060101010101" pitchFamily="49" charset="-122"/>
                    <a:cs typeface="Times New Roman" panose="02020603050405020304" pitchFamily="18" charset="0"/>
                  </a:rPr>
                  <a:t>　</a:t>
                </a:r>
                <a:endParaRPr lang="zh-CN" altLang="en-US"/>
              </a:p>
            </p:txBody>
          </p:sp>
        </mc:Choice>
        <mc:Fallback xmlns="">
          <p:sp>
            <p:nvSpPr>
              <p:cNvPr id="4" name="矩形 3"/>
              <p:cNvSpPr>
                <a:spLocks noRot="1" noChangeAspect="1" noMove="1" noResize="1" noEditPoints="1" noAdjustHandles="1" noChangeArrowheads="1" noChangeShapeType="1" noTextEdit="1"/>
              </p:cNvSpPr>
              <p:nvPr/>
            </p:nvSpPr>
            <p:spPr>
              <a:xfrm>
                <a:off x="8505974" y="1700808"/>
                <a:ext cx="1292020" cy="668068"/>
              </a:xfrm>
              <a:prstGeom prst="rect">
                <a:avLst/>
              </a:prstGeom>
              <a:blipFill>
                <a:blip r:embed="rId3"/>
                <a:stretch>
                  <a:fillRect b="-909"/>
                </a:stretch>
              </a:blipFill>
            </p:spPr>
            <p:txBody>
              <a:bodyPr/>
              <a:lstStyle/>
              <a:p>
                <a:r>
                  <a:rPr lang="zh-CN" altLang="en-US">
                    <a:noFill/>
                  </a:rPr>
                  <a:t> </a:t>
                </a:r>
              </a:p>
            </p:txBody>
          </p:sp>
        </mc:Fallback>
      </mc:AlternateContent>
      <p:sp>
        <p:nvSpPr>
          <p:cNvPr id="5" name="矩形 4"/>
          <p:cNvSpPr/>
          <p:nvPr/>
        </p:nvSpPr>
        <p:spPr>
          <a:xfrm>
            <a:off x="7822133" y="3597139"/>
            <a:ext cx="2659702"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皮肤的干燥程度　</a:t>
            </a:r>
            <a:endParaRPr lang="zh-CN" altLang="en-US"/>
          </a:p>
        </p:txBody>
      </p:sp>
    </p:spTree>
    <p:extLst>
      <p:ext uri="{BB962C8B-B14F-4D97-AF65-F5344CB8AC3E}">
        <p14:creationId xmlns:p14="http://schemas.microsoft.com/office/powerpoint/2010/main" val="1891479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）如图甲所示，小明在探究</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阻力对物体运动的影响</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的实验中</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342678" y="1412776"/>
            <a:ext cx="9335684" cy="3734274"/>
          </a:xfrm>
          <a:prstGeom prst="rect">
            <a:avLst/>
          </a:prstGeom>
        </p:spPr>
      </p:pic>
    </p:spTree>
    <p:extLst>
      <p:ext uri="{BB962C8B-B14F-4D97-AF65-F5344CB8AC3E}">
        <p14:creationId xmlns:p14="http://schemas.microsoft.com/office/powerpoint/2010/main" val="32142824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lvl="0" algn="l">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）让小车从同一</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斜面的</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同一高度由静止滑下，可使小车到达平面时的</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相同</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a:p>
            <a:pPr lvl="0">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）让小车分别在毛巾、棉布、木板表面运动，表面越光滑，小车所受阻力越小，速度减小的越</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，运动的距离越远</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进一步推理得出：若运动的小车不受阻力，将做</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494806" y="3645024"/>
            <a:ext cx="7014037" cy="2805615"/>
          </a:xfrm>
          <a:prstGeom prst="rect">
            <a:avLst/>
          </a:prstGeom>
        </p:spPr>
      </p:pic>
      <p:sp>
        <p:nvSpPr>
          <p:cNvPr id="4" name="矩形 3"/>
          <p:cNvSpPr/>
          <p:nvPr/>
        </p:nvSpPr>
        <p:spPr>
          <a:xfrm>
            <a:off x="10343678" y="836712"/>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速度</a:t>
            </a:r>
            <a:endParaRPr lang="zh-CN" altLang="en-US"/>
          </a:p>
        </p:txBody>
      </p:sp>
      <p:sp>
        <p:nvSpPr>
          <p:cNvPr id="5" name="矩形 4"/>
          <p:cNvSpPr/>
          <p:nvPr/>
        </p:nvSpPr>
        <p:spPr>
          <a:xfrm>
            <a:off x="2422798" y="2492896"/>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慢</a:t>
            </a:r>
            <a:endParaRPr lang="zh-CN" altLang="en-US"/>
          </a:p>
        </p:txBody>
      </p:sp>
      <p:sp>
        <p:nvSpPr>
          <p:cNvPr id="6" name="矩形 5"/>
          <p:cNvSpPr/>
          <p:nvPr/>
        </p:nvSpPr>
        <p:spPr>
          <a:xfrm>
            <a:off x="2062758" y="3025647"/>
            <a:ext cx="173156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匀速直线　</a:t>
            </a:r>
            <a:endParaRPr lang="zh-CN" altLang="en-US"/>
          </a:p>
        </p:txBody>
      </p:sp>
    </p:spTree>
    <p:extLst>
      <p:ext uri="{BB962C8B-B14F-4D97-AF65-F5344CB8AC3E}">
        <p14:creationId xmlns:p14="http://schemas.microsoft.com/office/powerpoint/2010/main" val="3196547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3416320"/>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）小车在毛巾表面克服阻力所做的功</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）小车在木板表面克服阻力所做的功</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）如图乙、丙所示，将小车换成钢球，还可探究</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物体的动能与哪些因素有关</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实验中将质量不同的钢球，分别从同一斜面的同一高度由静止滚下，撞击水平木板上相同位置的木块</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实验表明：速度相同时，物体的</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越大，动能越大</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木块在水平面上滑动时受到的摩擦力为</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f</a:t>
            </a:r>
            <a:r>
              <a:rPr lang="zh-CN"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f</a:t>
            </a:r>
            <a:r>
              <a:rPr lang="zh-CN"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043438" y="4109016"/>
            <a:ext cx="6120680" cy="2448272"/>
          </a:xfrm>
          <a:prstGeom prst="rect">
            <a:avLst/>
          </a:prstGeom>
        </p:spPr>
      </p:pic>
      <p:sp>
        <p:nvSpPr>
          <p:cNvPr id="4" name="矩形 3"/>
          <p:cNvSpPr/>
          <p:nvPr/>
        </p:nvSpPr>
        <p:spPr>
          <a:xfrm>
            <a:off x="6239222" y="764704"/>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等于　</a:t>
            </a:r>
            <a:endParaRPr lang="zh-CN" altLang="en-US"/>
          </a:p>
        </p:txBody>
      </p:sp>
      <p:sp>
        <p:nvSpPr>
          <p:cNvPr id="5" name="矩形 4"/>
          <p:cNvSpPr/>
          <p:nvPr/>
        </p:nvSpPr>
        <p:spPr>
          <a:xfrm>
            <a:off x="7463358" y="2979700"/>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质量</a:t>
            </a:r>
            <a:endParaRPr lang="zh-CN" altLang="en-US"/>
          </a:p>
        </p:txBody>
      </p:sp>
      <p:sp>
        <p:nvSpPr>
          <p:cNvPr id="6" name="矩形 5"/>
          <p:cNvSpPr/>
          <p:nvPr/>
        </p:nvSpPr>
        <p:spPr>
          <a:xfrm>
            <a:off x="5447134" y="3552984"/>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等于　</a:t>
            </a:r>
            <a:endParaRPr lang="zh-CN" altLang="en-US"/>
          </a:p>
        </p:txBody>
      </p:sp>
    </p:spTree>
    <p:extLst>
      <p:ext uri="{BB962C8B-B14F-4D97-AF65-F5344CB8AC3E}">
        <p14:creationId xmlns:p14="http://schemas.microsoft.com/office/powerpoint/2010/main" val="2831403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）密度计是一种用于测量液体密度的仪器，广泛应用于工业、实验室和日常生活中</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小荔同学参与了一项</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制作简易密度计</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的跨学科实践活动，他用一根长约</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的圆柱状饮料吸管、一段细铜丝、石蜡等材料制作了一个简易密度计，称得其总质量为</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g</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3" name="图片 2"/>
          <p:cNvPicPr>
            <a:picLocks noChangeAspect="1"/>
          </p:cNvPicPr>
          <p:nvPr/>
        </p:nvPicPr>
        <p:blipFill>
          <a:blip r:embed="rId2"/>
          <a:stretch>
            <a:fillRect/>
          </a:stretch>
        </p:blipFill>
        <p:spPr>
          <a:xfrm>
            <a:off x="2134766" y="3140968"/>
            <a:ext cx="7618177" cy="2973106"/>
          </a:xfrm>
          <a:prstGeom prst="rect">
            <a:avLst/>
          </a:prstGeom>
        </p:spPr>
      </p:pic>
    </p:spTree>
    <p:extLst>
      <p:ext uri="{BB962C8B-B14F-4D97-AF65-F5344CB8AC3E}">
        <p14:creationId xmlns:p14="http://schemas.microsoft.com/office/powerpoint/2010/main" val="2370699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如图所示是车辆上安装的减震器，它可以减小车辆通过凹凸不平路面时的颠簸，其原理主要是利用减震器的（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导电性</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导热性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弹性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磁性</a:t>
            </a:r>
            <a:endParaRPr lang="zh-CN" altLang="zh-CN" sz="1400" kern="1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439022" y="1988840"/>
            <a:ext cx="2944091" cy="2802396"/>
          </a:xfrm>
          <a:prstGeom prst="rect">
            <a:avLst/>
          </a:prstGeom>
        </p:spPr>
      </p:pic>
      <p:sp>
        <p:nvSpPr>
          <p:cNvPr id="4" name="矩形 3"/>
          <p:cNvSpPr/>
          <p:nvPr/>
        </p:nvSpPr>
        <p:spPr>
          <a:xfrm>
            <a:off x="4235280" y="1412776"/>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Tree>
    <p:extLst>
      <p:ext uri="{BB962C8B-B14F-4D97-AF65-F5344CB8AC3E}">
        <p14:creationId xmlns:p14="http://schemas.microsoft.com/office/powerpoint/2010/main" val="3140380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4524315"/>
          </a:xfrm>
        </p:spPr>
        <p:txBody>
          <a:bodyPr/>
          <a:lstStyle/>
          <a:p>
            <a:pPr>
              <a:spcAft>
                <a:spcPts val="0"/>
              </a:spcAft>
            </a:pPr>
            <a:r>
              <a:rPr lang="zh-CN" altLang="zh-CN" kern="100">
                <a:solidFill>
                  <a:srgbClr val="000000"/>
                </a:solidFill>
                <a:ea typeface="宋体" panose="02010600030101010101" pitchFamily="2" charset="-122"/>
                <a:cs typeface="Times New Roman" panose="02020603050405020304" pitchFamily="18" charset="0"/>
              </a:rPr>
              <a:t>【活动目的】利用材料学知识和阿基米德原理，完成密度计的设计及合理使用</a:t>
            </a:r>
            <a:r>
              <a:rPr lang="en-US" altLang="zh-CN" kern="100">
                <a:solidFill>
                  <a:srgbClr val="000000"/>
                </a:solidFill>
                <a:ea typeface="宋体" panose="02010600030101010101" pitchFamily="2" charset="-122"/>
                <a:cs typeface="Times New Roman" panose="02020603050405020304" pitchFamily="18" charset="0"/>
              </a:rPr>
              <a:t>.</a:t>
            </a:r>
            <a:endParaRPr lang="zh-CN" altLang="zh-CN" sz="1400" kern="10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ea typeface="宋体" panose="02010600030101010101" pitchFamily="2" charset="-122"/>
                <a:cs typeface="Times New Roman" panose="02020603050405020304" pitchFamily="18" charset="0"/>
              </a:rPr>
              <a:t>【活动方案】</a:t>
            </a:r>
            <a:endParaRPr lang="zh-CN" altLang="zh-CN" sz="1400" kern="10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ea typeface="宋体" panose="02010600030101010101" pitchFamily="2" charset="-122"/>
                <a:cs typeface="Times New Roman" panose="02020603050405020304" pitchFamily="18" charset="0"/>
              </a:rPr>
              <a:t>（一）结合材料学等知识，为密度计设计合理的结构</a:t>
            </a:r>
            <a:endParaRPr lang="zh-CN" altLang="zh-CN" sz="1400" kern="10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宋体" panose="02010600030101010101" pitchFamily="2" charset="-122"/>
                <a:cs typeface="Times New Roman" panose="02020603050405020304" pitchFamily="18" charset="0"/>
              </a:rPr>
              <a:t>1</a:t>
            </a:r>
            <a:r>
              <a:rPr lang="zh-CN" altLang="zh-CN" kern="100">
                <a:solidFill>
                  <a:srgbClr val="000000"/>
                </a:solidFill>
                <a:ea typeface="宋体" panose="02010600030101010101" pitchFamily="2" charset="-122"/>
                <a:cs typeface="Times New Roman" panose="02020603050405020304" pitchFamily="18" charset="0"/>
              </a:rPr>
              <a:t>）制作时，先把吸管两端剪平，用石蜡把端口密封，将一些铜丝密绕在吸管的下端是为了降低</a:t>
            </a:r>
            <a:r>
              <a:rPr lang="en-US" altLang="zh-CN" kern="100">
                <a:solidFill>
                  <a:srgbClr val="000000"/>
                </a:solidFill>
                <a:ea typeface="黑体" panose="02010609060101010101" pitchFamily="49" charset="-122"/>
                <a:cs typeface="Times New Roman" panose="02020603050405020304" pitchFamily="18" charset="0"/>
              </a:rPr>
              <a:t>____________</a:t>
            </a:r>
            <a:r>
              <a:rPr lang="en-US" altLang="zh-CN" kern="100">
                <a:solidFill>
                  <a:srgbClr val="000000"/>
                </a:solidFill>
                <a:ea typeface="宋体" panose="02010600030101010101" pitchFamily="2" charset="-122"/>
                <a:cs typeface="Times New Roman" panose="02020603050405020304" pitchFamily="18" charset="0"/>
              </a:rPr>
              <a:t>.</a:t>
            </a:r>
            <a:endParaRPr lang="zh-CN" altLang="zh-CN" sz="1400" kern="10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宋体" panose="02010600030101010101" pitchFamily="2" charset="-122"/>
                <a:cs typeface="Times New Roman" panose="02020603050405020304" pitchFamily="18" charset="0"/>
              </a:rPr>
              <a:t>2</a:t>
            </a:r>
            <a:r>
              <a:rPr lang="zh-CN" altLang="zh-CN" kern="100">
                <a:solidFill>
                  <a:srgbClr val="000000"/>
                </a:solidFill>
                <a:ea typeface="宋体" panose="02010600030101010101" pitchFamily="2" charset="-122"/>
                <a:cs typeface="Times New Roman" panose="02020603050405020304" pitchFamily="18" charset="0"/>
              </a:rPr>
              <a:t>）将自制密度计分别放入水和密度为</a:t>
            </a:r>
            <a:r>
              <a:rPr lang="en-US" altLang="zh-CN" kern="100">
                <a:solidFill>
                  <a:srgbClr val="000000"/>
                </a:solidFill>
                <a:ea typeface="宋体" panose="02010600030101010101" pitchFamily="2" charset="-122"/>
                <a:cs typeface="Times New Roman" panose="02020603050405020304" pitchFamily="18" charset="0"/>
              </a:rPr>
              <a:t>1.1g/cm</a:t>
            </a:r>
            <a:r>
              <a:rPr lang="en-US" altLang="zh-CN" kern="100" baseline="30000">
                <a:solidFill>
                  <a:srgbClr val="000000"/>
                </a:solidFill>
                <a:ea typeface="宋体" panose="02010600030101010101" pitchFamily="2" charset="-122"/>
                <a:cs typeface="Times New Roman" panose="02020603050405020304" pitchFamily="18" charset="0"/>
              </a:rPr>
              <a:t>3</a:t>
            </a:r>
            <a:r>
              <a:rPr lang="zh-CN"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宋体" panose="02010600030101010101" pitchFamily="2" charset="-122"/>
                <a:cs typeface="Times New Roman" panose="02020603050405020304" pitchFamily="18" charset="0"/>
              </a:rPr>
              <a:t>1.2g/cm</a:t>
            </a:r>
            <a:r>
              <a:rPr lang="en-US" altLang="zh-CN" kern="100" baseline="30000">
                <a:solidFill>
                  <a:srgbClr val="000000"/>
                </a:solidFill>
                <a:ea typeface="宋体" panose="02010600030101010101" pitchFamily="2" charset="-122"/>
                <a:cs typeface="Times New Roman" panose="02020603050405020304" pitchFamily="18" charset="0"/>
              </a:rPr>
              <a:t>3</a:t>
            </a:r>
            <a:r>
              <a:rPr lang="zh-CN" altLang="zh-CN" kern="100">
                <a:solidFill>
                  <a:srgbClr val="000000"/>
                </a:solidFill>
                <a:ea typeface="宋体" panose="02010600030101010101" pitchFamily="2" charset="-122"/>
                <a:cs typeface="Times New Roman" panose="02020603050405020304" pitchFamily="18" charset="0"/>
              </a:rPr>
              <a:t>的食盐水中，待漂浮稳定后用记号笔分别在液面齐平处标出刻度</a:t>
            </a:r>
            <a:r>
              <a:rPr lang="en-US" altLang="zh-CN" i="1" kern="100">
                <a:solidFill>
                  <a:srgbClr val="000000"/>
                </a:solidFill>
                <a:ea typeface="宋体" panose="02010600030101010101" pitchFamily="2" charset="-122"/>
                <a:cs typeface="Times New Roman" panose="02020603050405020304" pitchFamily="18" charset="0"/>
              </a:rPr>
              <a:t>A</a:t>
            </a:r>
            <a:r>
              <a:rPr lang="zh-CN" altLang="zh-CN" kern="100">
                <a:solidFill>
                  <a:srgbClr val="000000"/>
                </a:solidFill>
                <a:ea typeface="宋体" panose="02010600030101010101" pitchFamily="2" charset="-122"/>
                <a:cs typeface="Times New Roman" panose="02020603050405020304" pitchFamily="18" charset="0"/>
              </a:rPr>
              <a:t>、</a:t>
            </a:r>
            <a:r>
              <a:rPr lang="en-US" altLang="zh-CN" i="1" kern="100">
                <a:solidFill>
                  <a:srgbClr val="000000"/>
                </a:solidFill>
                <a:ea typeface="宋体" panose="02010600030101010101" pitchFamily="2" charset="-122"/>
                <a:cs typeface="Times New Roman" panose="02020603050405020304" pitchFamily="18" charset="0"/>
              </a:rPr>
              <a:t>B</a:t>
            </a:r>
            <a:r>
              <a:rPr lang="zh-CN" altLang="zh-CN" kern="100">
                <a:solidFill>
                  <a:srgbClr val="000000"/>
                </a:solidFill>
                <a:ea typeface="宋体" panose="02010600030101010101" pitchFamily="2" charset="-122"/>
                <a:cs typeface="Times New Roman" panose="02020603050405020304" pitchFamily="18" charset="0"/>
              </a:rPr>
              <a:t>、</a:t>
            </a:r>
            <a:r>
              <a:rPr lang="en-US" altLang="zh-CN" i="1" kern="100">
                <a:solidFill>
                  <a:srgbClr val="000000"/>
                </a:solidFill>
                <a:ea typeface="宋体" panose="02010600030101010101" pitchFamily="2" charset="-122"/>
                <a:cs typeface="Times New Roman" panose="02020603050405020304" pitchFamily="18" charset="0"/>
              </a:rPr>
              <a:t>C</a:t>
            </a:r>
            <a:r>
              <a:rPr lang="zh-CN"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楷体" panose="02010609060101010101" pitchFamily="49" charset="-122"/>
                <a:cs typeface="Times New Roman" panose="02020603050405020304" pitchFamily="18" charset="0"/>
              </a:rPr>
              <a:t>如图甲所示</a:t>
            </a:r>
            <a:r>
              <a:rPr lang="zh-CN" altLang="zh-CN" kern="100">
                <a:solidFill>
                  <a:srgbClr val="000000"/>
                </a:solidFill>
                <a:ea typeface="宋体" panose="02010600030101010101" pitchFamily="2" charset="-122"/>
                <a:cs typeface="Times New Roman" panose="02020603050405020304" pitchFamily="18" charset="0"/>
              </a:rPr>
              <a:t>），刻度</a:t>
            </a:r>
            <a:r>
              <a:rPr lang="en-US" altLang="zh-CN" i="1" kern="100">
                <a:solidFill>
                  <a:srgbClr val="000000"/>
                </a:solidFill>
                <a:ea typeface="楷体" panose="02010609060101010101" pitchFamily="49" charset="-122"/>
                <a:cs typeface="Times New Roman" panose="02020603050405020304" pitchFamily="18" charset="0"/>
              </a:rPr>
              <a:t>A</a:t>
            </a:r>
            <a:r>
              <a:rPr lang="zh-CN" altLang="zh-CN" kern="100">
                <a:solidFill>
                  <a:srgbClr val="000000"/>
                </a:solidFill>
                <a:ea typeface="宋体" panose="02010600030101010101" pitchFamily="2" charset="-122"/>
                <a:cs typeface="Times New Roman" panose="02020603050405020304" pitchFamily="18" charset="0"/>
              </a:rPr>
              <a:t>处应标示的密度值为</a:t>
            </a:r>
            <a:r>
              <a:rPr lang="en-US" altLang="zh-CN" kern="100" smtClean="0">
                <a:solidFill>
                  <a:srgbClr val="000000"/>
                </a:solidFill>
                <a:ea typeface="黑体" panose="02010609060101010101" pitchFamily="49" charset="-122"/>
                <a:cs typeface="Times New Roman" panose="02020603050405020304" pitchFamily="18" charset="0"/>
              </a:rPr>
              <a:t>_____g</a:t>
            </a:r>
            <a:r>
              <a:rPr lang="en-US" altLang="zh-CN" kern="100" smtClean="0">
                <a:solidFill>
                  <a:srgbClr val="000000"/>
                </a:solidFill>
                <a:ea typeface="宋体" panose="02010600030101010101" pitchFamily="2" charset="-122"/>
                <a:cs typeface="Times New Roman" panose="02020603050405020304" pitchFamily="18" charset="0"/>
              </a:rPr>
              <a:t>/</a:t>
            </a:r>
            <a:r>
              <a:rPr lang="en-US" altLang="zh-CN" kern="100" smtClean="0">
                <a:solidFill>
                  <a:srgbClr val="000000"/>
                </a:solidFill>
                <a:ea typeface="黑体" panose="02010609060101010101" pitchFamily="49" charset="-122"/>
                <a:cs typeface="Times New Roman" panose="02020603050405020304" pitchFamily="18" charset="0"/>
              </a:rPr>
              <a:t>cm</a:t>
            </a:r>
            <a:r>
              <a:rPr lang="en-US" altLang="zh-CN" kern="100" baseline="30000" smtClean="0">
                <a:solidFill>
                  <a:srgbClr val="000000"/>
                </a:solidFill>
                <a:ea typeface="宋体" panose="02010600030101010101" pitchFamily="2" charset="-122"/>
                <a:cs typeface="Times New Roman" panose="02020603050405020304" pitchFamily="18" charset="0"/>
              </a:rPr>
              <a:t>3</a:t>
            </a:r>
            <a:r>
              <a:rPr lang="en-US" altLang="zh-CN" kern="100" smtClean="0">
                <a:solidFill>
                  <a:srgbClr val="000000"/>
                </a:solidFill>
                <a:ea typeface="宋体" panose="02010600030101010101" pitchFamily="2" charset="-122"/>
                <a:cs typeface="Times New Roman" panose="02020603050405020304" pitchFamily="18" charset="0"/>
              </a:rPr>
              <a:t>.</a:t>
            </a:r>
            <a:endParaRPr lang="zh-CN" altLang="zh-CN" sz="1400" kern="10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4871070" y="4499606"/>
            <a:ext cx="5487700" cy="2141656"/>
          </a:xfrm>
          <a:prstGeom prst="rect">
            <a:avLst/>
          </a:prstGeom>
        </p:spPr>
      </p:pic>
      <p:sp>
        <p:nvSpPr>
          <p:cNvPr id="4" name="矩形 3"/>
          <p:cNvSpPr/>
          <p:nvPr/>
        </p:nvSpPr>
        <p:spPr>
          <a:xfrm>
            <a:off x="2710830" y="2913911"/>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重心</a:t>
            </a:r>
            <a:endParaRPr lang="zh-CN" altLang="en-US"/>
          </a:p>
        </p:txBody>
      </p:sp>
      <p:sp>
        <p:nvSpPr>
          <p:cNvPr id="5" name="矩形 4"/>
          <p:cNvSpPr/>
          <p:nvPr/>
        </p:nvSpPr>
        <p:spPr>
          <a:xfrm>
            <a:off x="1990750" y="4581128"/>
            <a:ext cx="647934" cy="461665"/>
          </a:xfrm>
          <a:prstGeom prst="rect">
            <a:avLst/>
          </a:prstGeom>
        </p:spPr>
        <p:txBody>
          <a:bodyPr wrap="none">
            <a:spAutoFit/>
          </a:bodyPr>
          <a:lstStyle/>
          <a:p>
            <a:r>
              <a:rPr lang="en-US" altLang="zh-CN" sz="2400">
                <a:ea typeface="等线" panose="02010600030101010101" pitchFamily="2" charset="-122"/>
              </a:rPr>
              <a:t>1</a:t>
            </a:r>
            <a:r>
              <a:rPr lang="zh-CN" altLang="zh-CN" sz="2400">
                <a:ea typeface="黑体" panose="02010609060101010101" pitchFamily="49" charset="-122"/>
                <a:cs typeface="Times New Roman" panose="02020603050405020304" pitchFamily="18" charset="0"/>
              </a:rPr>
              <a:t>　</a:t>
            </a:r>
            <a:endParaRPr lang="zh-CN" altLang="en-US"/>
          </a:p>
        </p:txBody>
      </p:sp>
    </p:spTree>
    <p:extLst>
      <p:ext uri="{BB962C8B-B14F-4D97-AF65-F5344CB8AC3E}">
        <p14:creationId xmlns:p14="http://schemas.microsoft.com/office/powerpoint/2010/main" val="826326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（二）结合浮力等知识，合理选用并正确使用密度计</a:t>
            </a:r>
            <a:endParaRPr lang="zh-CN" altLang="zh-CN" sz="1400" kern="100" dirty="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）将制作好的简易密度计置于水中（</a:t>
            </a:r>
            <a:r>
              <a:rPr lang="zh-CN"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如图乙所示</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），量出水面至封口端的距离为</a:t>
            </a:r>
            <a:r>
              <a:rPr lang="en-US" altLang="zh-CN" i="1"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H</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，此时密度计受到的浮力为</a:t>
            </a:r>
            <a:r>
              <a:rPr lang="en-US" altLang="zh-CN" i="1"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F</a:t>
            </a:r>
            <a:r>
              <a:rPr lang="en-US" altLang="zh-CN" kern="100"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；再将同一密度计置于在盐水中（</a:t>
            </a:r>
            <a:r>
              <a:rPr lang="zh-CN"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如图丙所示</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），量出盐水液面至封口端的距离为</a:t>
            </a:r>
            <a:r>
              <a:rPr lang="en-US" altLang="zh-CN" i="1"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h</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，此时密度计受到的浮力为</a:t>
            </a:r>
            <a:r>
              <a:rPr lang="en-US" altLang="zh-CN" i="1"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F</a:t>
            </a:r>
            <a:r>
              <a:rPr lang="en-US" altLang="zh-CN" kern="100"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i="1"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F</a:t>
            </a:r>
            <a:r>
              <a:rPr lang="en-US" altLang="zh-CN" kern="100"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en-US" altLang="zh-CN" kern="1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kern="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dirty="0" smtClean="0">
                <a:solidFill>
                  <a:srgbClr val="000000"/>
                </a:solidFill>
                <a:latin typeface="+mn-ea"/>
                <a:cs typeface="Times New Roman" panose="02020603050405020304" pitchFamily="18" charset="0"/>
              </a:rPr>
              <a:t>”</a:t>
            </a:r>
            <a:r>
              <a:rPr lang="zh-CN"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F</a:t>
            </a:r>
            <a:r>
              <a:rPr lang="en-US" altLang="zh-CN" kern="100"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忽略细铜丝的体积，则盐水密度</a:t>
            </a:r>
            <a:r>
              <a:rPr lang="en-US" altLang="zh-CN" i="1"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ρ</a:t>
            </a:r>
            <a:r>
              <a:rPr lang="zh-CN" altLang="zh-CN" kern="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盐水</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endParaRPr lang="en-US" altLang="zh-CN" kern="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i="1" kern="1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ρ</a:t>
            </a:r>
            <a:r>
              <a:rPr lang="zh-CN" altLang="zh-CN" kern="100"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zh-CN"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i="1" kern="1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H</a:t>
            </a:r>
            <a:r>
              <a:rPr lang="zh-CN"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i="1" kern="1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h</a:t>
            </a:r>
            <a:r>
              <a:rPr lang="zh-CN"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064330" y="3645024"/>
            <a:ext cx="7195914" cy="2808312"/>
          </a:xfrm>
          <a:prstGeom prst="rect">
            <a:avLst/>
          </a:prstGeom>
        </p:spPr>
      </p:pic>
      <p:sp>
        <p:nvSpPr>
          <p:cNvPr id="4" name="矩形 3"/>
          <p:cNvSpPr/>
          <p:nvPr/>
        </p:nvSpPr>
        <p:spPr>
          <a:xfrm>
            <a:off x="9983638" y="2535287"/>
            <a:ext cx="492443" cy="461665"/>
          </a:xfrm>
          <a:prstGeom prst="rect">
            <a:avLst/>
          </a:prstGeom>
        </p:spPr>
        <p:txBody>
          <a:bodyPr wrap="none">
            <a:spAutoFit/>
          </a:bodyPr>
          <a:lstStyle/>
          <a:p>
            <a:r>
              <a:rPr lang="zh-CN" altLang="zh-CN" sz="2400" b="0" kern="100">
                <a:cs typeface="Times New Roman" panose="02020603050405020304" pitchFamily="18" charset="0"/>
              </a:rPr>
              <a:t>＝</a:t>
            </a:r>
            <a:endParaRPr lang="zh-CN" altLang="en-US"/>
          </a:p>
        </p:txBody>
      </p:sp>
      <mc:AlternateContent xmlns:mc="http://schemas.openxmlformats.org/markup-compatibility/2006">
        <mc:Choice xmlns:a14="http://schemas.microsoft.com/office/drawing/2010/main" Requires="a14">
          <p:sp>
            <p:nvSpPr>
              <p:cNvPr id="5" name="矩形 4"/>
              <p:cNvSpPr/>
              <p:nvPr/>
            </p:nvSpPr>
            <p:spPr>
              <a:xfrm>
                <a:off x="9695606" y="2852936"/>
                <a:ext cx="1359346" cy="661207"/>
              </a:xfrm>
              <a:prstGeom prst="rect">
                <a:avLst/>
              </a:prstGeom>
            </p:spPr>
            <p:txBody>
              <a:bodyPr wrap="none">
                <a:spAutoFit/>
              </a:bodyPr>
              <a:lstStyle/>
              <a:p>
                <a:r>
                  <a:rPr lang="zh-CN" altLang="zh-CN" sz="2400" dirty="0">
                    <a:latin typeface="+mn-lt"/>
                    <a:ea typeface="黑体" panose="02010609060101010101" pitchFamily="49" charset="-122"/>
                    <a:cs typeface="Times New Roman" panose="02020603050405020304" pitchFamily="18" charset="0"/>
                  </a:rPr>
                  <a:t>　</a:t>
                </a:r>
                <a14:m>
                  <m:oMath xmlns:m="http://schemas.openxmlformats.org/officeDocument/2006/math">
                    <m:f>
                      <m:fPr>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a:effectLs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400" i="1">
                                <a:latin typeface="+mn-lt"/>
                                <a:ea typeface="等线" panose="02010600030101010101" pitchFamily="2" charset="-122"/>
                              </a:rPr>
                              <m:t>ρ</m:t>
                            </m:r>
                          </m:e>
                          <m:sub>
                            <m:r>
                              <m:rPr>
                                <m:nor/>
                              </m:rPr>
                              <a:rPr lang="zh-CN" altLang="zh-CN" sz="2400" baseline="6000">
                                <a:latin typeface="+mn-lt"/>
                                <a:ea typeface="等线" panose="02010600030101010101" pitchFamily="2" charset="-122"/>
                                <a:cs typeface="Times New Roman" panose="02020603050405020304" pitchFamily="18" charset="0"/>
                              </a:rPr>
                              <m:t>水</m:t>
                            </m:r>
                          </m:sub>
                        </m:sSub>
                        <m:r>
                          <a:rPr lang="en-US" altLang="zh-CN" sz="2400" i="1">
                            <a:latin typeface="Cambria Math" panose="02040503050406030204" pitchFamily="18" charset="0"/>
                            <a:ea typeface="等线" panose="02010600030101010101" pitchFamily="2" charset="-122"/>
                            <a:cs typeface="Times New Roman" panose="02020603050405020304" pitchFamily="18" charset="0"/>
                          </a:rPr>
                          <m:t>𝑯</m:t>
                        </m:r>
                      </m:num>
                      <m:den>
                        <m:r>
                          <a:rPr lang="en-US" altLang="zh-CN" sz="2400" i="1">
                            <a:latin typeface="Cambria Math" panose="02040503050406030204" pitchFamily="18" charset="0"/>
                            <a:ea typeface="等线" panose="02010600030101010101" pitchFamily="2" charset="-122"/>
                            <a:cs typeface="Times New Roman" panose="02020603050405020304" pitchFamily="18" charset="0"/>
                          </a:rPr>
                          <m:t>𝒉</m:t>
                        </m:r>
                      </m:den>
                    </m:f>
                  </m:oMath>
                </a14:m>
                <a:r>
                  <a:rPr lang="zh-CN" altLang="zh-CN" sz="2400" dirty="0">
                    <a:latin typeface="+mn-lt"/>
                    <a:ea typeface="黑体" panose="02010609060101010101" pitchFamily="49" charset="-122"/>
                    <a:cs typeface="Times New Roman" panose="02020603050405020304" pitchFamily="18" charset="0"/>
                  </a:rPr>
                  <a:t>　</a:t>
                </a:r>
                <a:endParaRPr lang="zh-CN" altLang="en-US" dirty="0">
                  <a:latin typeface="+mn-lt"/>
                </a:endParaRPr>
              </a:p>
            </p:txBody>
          </p:sp>
        </mc:Choice>
        <mc:Fallback>
          <p:sp>
            <p:nvSpPr>
              <p:cNvPr id="5" name="矩形 4"/>
              <p:cNvSpPr>
                <a:spLocks noRot="1" noChangeAspect="1" noMove="1" noResize="1" noEditPoints="1" noAdjustHandles="1" noChangeArrowheads="1" noChangeShapeType="1" noTextEdit="1"/>
              </p:cNvSpPr>
              <p:nvPr/>
            </p:nvSpPr>
            <p:spPr>
              <a:xfrm>
                <a:off x="9695606" y="2852936"/>
                <a:ext cx="1359346" cy="661207"/>
              </a:xfrm>
              <a:prstGeom prst="rect">
                <a:avLst/>
              </a:prstGeom>
              <a:blipFill>
                <a:blip r:embed="rId3"/>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045072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spcAft>
                <a:spcPts val="0"/>
              </a:spcAft>
            </a:pPr>
            <a:r>
              <a:rPr lang="zh-CN"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宋体" panose="02010600030101010101" pitchFamily="2" charset="-122"/>
                <a:cs typeface="Times New Roman" panose="02020603050405020304" pitchFamily="18" charset="0"/>
              </a:rPr>
              <a:t>4</a:t>
            </a:r>
            <a:r>
              <a:rPr lang="zh-CN" altLang="zh-CN" kern="100">
                <a:solidFill>
                  <a:srgbClr val="000000"/>
                </a:solidFill>
                <a:ea typeface="宋体" panose="02010600030101010101" pitchFamily="2" charset="-122"/>
                <a:cs typeface="Times New Roman" panose="02020603050405020304" pitchFamily="18" charset="0"/>
              </a:rPr>
              <a:t>）其他小组制作了</a:t>
            </a:r>
            <a:r>
              <a:rPr lang="en-US" altLang="zh-CN" i="1" kern="100">
                <a:solidFill>
                  <a:srgbClr val="000000"/>
                </a:solidFill>
                <a:ea typeface="宋体" panose="02010600030101010101" pitchFamily="2" charset="-122"/>
                <a:cs typeface="Times New Roman" panose="02020603050405020304" pitchFamily="18" charset="0"/>
              </a:rPr>
              <a:t>a</a:t>
            </a:r>
            <a:r>
              <a:rPr lang="zh-CN" altLang="zh-CN" kern="100">
                <a:solidFill>
                  <a:srgbClr val="000000"/>
                </a:solidFill>
                <a:ea typeface="宋体" panose="02010600030101010101" pitchFamily="2" charset="-122"/>
                <a:cs typeface="Times New Roman" panose="02020603050405020304" pitchFamily="18" charset="0"/>
              </a:rPr>
              <a:t>、</a:t>
            </a:r>
            <a:r>
              <a:rPr lang="en-US" altLang="zh-CN" i="1" kern="100">
                <a:solidFill>
                  <a:srgbClr val="000000"/>
                </a:solidFill>
                <a:ea typeface="宋体" panose="02010600030101010101" pitchFamily="2" charset="-122"/>
                <a:cs typeface="Times New Roman" panose="02020603050405020304" pitchFamily="18" charset="0"/>
              </a:rPr>
              <a:t>b</a:t>
            </a:r>
            <a:r>
              <a:rPr lang="zh-CN" altLang="zh-CN" kern="100">
                <a:solidFill>
                  <a:srgbClr val="000000"/>
                </a:solidFill>
                <a:ea typeface="宋体" panose="02010600030101010101" pitchFamily="2" charset="-122"/>
                <a:cs typeface="Times New Roman" panose="02020603050405020304" pitchFamily="18" charset="0"/>
              </a:rPr>
              <a:t>两个简易密度计（</a:t>
            </a:r>
            <a:r>
              <a:rPr lang="zh-CN" altLang="zh-CN" kern="100">
                <a:solidFill>
                  <a:srgbClr val="000000"/>
                </a:solidFill>
                <a:ea typeface="楷体" panose="02010609060101010101" pitchFamily="49" charset="-122"/>
                <a:cs typeface="Times New Roman" panose="02020603050405020304" pitchFamily="18" charset="0"/>
              </a:rPr>
              <a:t>如图丁所示</a:t>
            </a:r>
            <a:r>
              <a:rPr lang="zh-CN" altLang="zh-CN" kern="100">
                <a:solidFill>
                  <a:srgbClr val="000000"/>
                </a:solidFill>
                <a:ea typeface="宋体" panose="02010600030101010101" pitchFamily="2" charset="-122"/>
                <a:cs typeface="Times New Roman" panose="02020603050405020304" pitchFamily="18" charset="0"/>
              </a:rPr>
              <a:t>）：分别放入水中时，水面恰好与</a:t>
            </a:r>
            <a:r>
              <a:rPr lang="en-US" altLang="zh-CN" i="1" kern="100">
                <a:solidFill>
                  <a:srgbClr val="000000"/>
                </a:solidFill>
                <a:ea typeface="楷体" panose="02010609060101010101" pitchFamily="49" charset="-122"/>
                <a:cs typeface="Times New Roman" panose="02020603050405020304" pitchFamily="18" charset="0"/>
              </a:rPr>
              <a:t>a</a:t>
            </a:r>
            <a:r>
              <a:rPr lang="zh-CN" altLang="zh-CN" kern="100">
                <a:solidFill>
                  <a:srgbClr val="000000"/>
                </a:solidFill>
                <a:ea typeface="宋体" panose="02010600030101010101" pitchFamily="2" charset="-122"/>
                <a:cs typeface="Times New Roman" panose="02020603050405020304" pitchFamily="18" charset="0"/>
              </a:rPr>
              <a:t>密度计最上面刻度线齐平，与</a:t>
            </a:r>
            <a:r>
              <a:rPr lang="en-US" altLang="zh-CN" i="1" kern="100">
                <a:solidFill>
                  <a:srgbClr val="000000"/>
                </a:solidFill>
                <a:ea typeface="楷体" panose="02010609060101010101" pitchFamily="49" charset="-122"/>
                <a:cs typeface="Times New Roman" panose="02020603050405020304" pitchFamily="18" charset="0"/>
              </a:rPr>
              <a:t>b</a:t>
            </a:r>
            <a:r>
              <a:rPr lang="zh-CN" altLang="zh-CN" kern="100">
                <a:solidFill>
                  <a:srgbClr val="000000"/>
                </a:solidFill>
                <a:ea typeface="宋体" panose="02010600030101010101" pitchFamily="2" charset="-122"/>
                <a:cs typeface="Times New Roman" panose="02020603050405020304" pitchFamily="18" charset="0"/>
              </a:rPr>
              <a:t>密度计最下面刻度线齐平，如果要用它们测量密度稍小于水的另一种液体的密度，则应选用</a:t>
            </a:r>
            <a:r>
              <a:rPr lang="en-US" altLang="zh-CN" kern="100" smtClean="0">
                <a:solidFill>
                  <a:srgbClr val="000000"/>
                </a:solidFill>
                <a:ea typeface="黑体" panose="02010609060101010101" pitchFamily="49" charset="-122"/>
                <a:cs typeface="Times New Roman" panose="02020603050405020304" pitchFamily="18" charset="0"/>
              </a:rPr>
              <a:t>_______</a:t>
            </a:r>
            <a:r>
              <a:rPr lang="zh-CN"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楷体" panose="02010609060101010101" pitchFamily="49" charset="-122"/>
                <a:cs typeface="Times New Roman" panose="02020603050405020304" pitchFamily="18" charset="0"/>
              </a:rPr>
              <a:t>填</a:t>
            </a:r>
            <a:r>
              <a:rPr lang="en-US" altLang="zh-CN" kern="100">
                <a:solidFill>
                  <a:srgbClr val="000000"/>
                </a:solidFill>
                <a:latin typeface="+mn-ea"/>
                <a:cs typeface="Times New Roman" panose="02020603050405020304" pitchFamily="18" charset="0"/>
              </a:rPr>
              <a:t>“</a:t>
            </a:r>
            <a:r>
              <a:rPr lang="en-US" altLang="zh-CN" i="1" kern="100">
                <a:solidFill>
                  <a:srgbClr val="000000"/>
                </a:solidFill>
                <a:ea typeface="黑体" panose="02010609060101010101" pitchFamily="49" charset="-122"/>
                <a:cs typeface="Times New Roman" panose="02020603050405020304" pitchFamily="18" charset="0"/>
              </a:rPr>
              <a:t>a</a:t>
            </a:r>
            <a:r>
              <a:rPr lang="en-US" altLang="zh-CN" kern="100">
                <a:solidFill>
                  <a:srgbClr val="000000"/>
                </a:solidFill>
                <a:latin typeface="+mn-ea"/>
                <a:cs typeface="Times New Roman" panose="02020603050405020304" pitchFamily="18" charset="0"/>
              </a:rPr>
              <a:t>”</a:t>
            </a:r>
            <a:r>
              <a:rPr lang="zh-CN" altLang="zh-CN" kern="100">
                <a:solidFill>
                  <a:srgbClr val="000000"/>
                </a:solidFill>
                <a:ea typeface="楷体" panose="02010609060101010101" pitchFamily="49" charset="-122"/>
                <a:cs typeface="Times New Roman" panose="02020603050405020304" pitchFamily="18" charset="0"/>
              </a:rPr>
              <a:t>或</a:t>
            </a:r>
            <a:r>
              <a:rPr lang="en-US" altLang="zh-CN" kern="100">
                <a:solidFill>
                  <a:srgbClr val="000000"/>
                </a:solidFill>
                <a:latin typeface="+mn-ea"/>
                <a:cs typeface="Times New Roman" panose="02020603050405020304" pitchFamily="18" charset="0"/>
              </a:rPr>
              <a:t>“</a:t>
            </a:r>
            <a:r>
              <a:rPr lang="en-US" altLang="zh-CN" i="1" kern="100">
                <a:solidFill>
                  <a:srgbClr val="000000"/>
                </a:solidFill>
                <a:ea typeface="黑体" panose="02010609060101010101" pitchFamily="49" charset="-122"/>
                <a:cs typeface="Times New Roman" panose="02020603050405020304" pitchFamily="18" charset="0"/>
              </a:rPr>
              <a:t>b</a:t>
            </a:r>
            <a:r>
              <a:rPr lang="en-US" altLang="zh-CN" kern="100">
                <a:solidFill>
                  <a:srgbClr val="000000"/>
                </a:solidFill>
                <a:latin typeface="+mn-ea"/>
                <a:cs typeface="Times New Roman" panose="02020603050405020304" pitchFamily="18" charset="0"/>
              </a:rPr>
              <a:t>”</a:t>
            </a:r>
            <a:r>
              <a:rPr lang="zh-CN" altLang="zh-CN" kern="100">
                <a:solidFill>
                  <a:srgbClr val="000000"/>
                </a:solidFill>
                <a:ea typeface="宋体" panose="02010600030101010101" pitchFamily="2" charset="-122"/>
                <a:cs typeface="Times New Roman" panose="02020603050405020304" pitchFamily="18" charset="0"/>
              </a:rPr>
              <a:t>）密度计</a:t>
            </a:r>
            <a:r>
              <a:rPr lang="en-US" altLang="zh-CN" kern="100">
                <a:solidFill>
                  <a:srgbClr val="000000"/>
                </a:solidFill>
                <a:ea typeface="宋体" panose="02010600030101010101" pitchFamily="2" charset="-122"/>
                <a:cs typeface="Times New Roman" panose="02020603050405020304" pitchFamily="18" charset="0"/>
              </a:rPr>
              <a:t>.</a:t>
            </a:r>
            <a:endParaRPr lang="zh-CN" altLang="zh-CN" sz="1400" kern="10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宋体" panose="02010600030101010101" pitchFamily="2" charset="-122"/>
                <a:cs typeface="Times New Roman" panose="02020603050405020304" pitchFamily="18" charset="0"/>
              </a:rPr>
              <a:t>5</a:t>
            </a:r>
            <a:r>
              <a:rPr lang="zh-CN" altLang="zh-CN" kern="100">
                <a:solidFill>
                  <a:srgbClr val="000000"/>
                </a:solidFill>
                <a:ea typeface="宋体" panose="02010600030101010101" pitchFamily="2" charset="-122"/>
                <a:cs typeface="Times New Roman" panose="02020603050405020304" pitchFamily="18" charset="0"/>
              </a:rPr>
              <a:t>）另一小组自制密度计如图戊所示，其刻度部分的</a:t>
            </a:r>
            <a:r>
              <a:rPr lang="en-US" altLang="zh-CN" i="1" kern="100">
                <a:solidFill>
                  <a:srgbClr val="000000"/>
                </a:solidFill>
                <a:ea typeface="宋体" panose="02010600030101010101" pitchFamily="2" charset="-122"/>
                <a:cs typeface="Times New Roman" panose="02020603050405020304" pitchFamily="18" charset="0"/>
              </a:rPr>
              <a:t>D</a:t>
            </a:r>
            <a:r>
              <a:rPr lang="zh-CN" altLang="zh-CN" kern="100">
                <a:solidFill>
                  <a:srgbClr val="000000"/>
                </a:solidFill>
                <a:ea typeface="宋体" panose="02010600030101010101" pitchFamily="2" charset="-122"/>
                <a:cs typeface="Times New Roman" panose="02020603050405020304" pitchFamily="18" charset="0"/>
              </a:rPr>
              <a:t>、</a:t>
            </a:r>
            <a:r>
              <a:rPr lang="en-US" altLang="zh-CN" i="1" kern="100">
                <a:solidFill>
                  <a:srgbClr val="000000"/>
                </a:solidFill>
                <a:ea typeface="宋体" panose="02010600030101010101" pitchFamily="2" charset="-122"/>
                <a:cs typeface="Times New Roman" panose="02020603050405020304" pitchFamily="18" charset="0"/>
              </a:rPr>
              <a:t>E</a:t>
            </a:r>
            <a:r>
              <a:rPr lang="zh-CN" altLang="zh-CN" kern="100">
                <a:solidFill>
                  <a:srgbClr val="000000"/>
                </a:solidFill>
                <a:ea typeface="宋体" panose="02010600030101010101" pitchFamily="2" charset="-122"/>
                <a:cs typeface="Times New Roman" panose="02020603050405020304" pitchFamily="18" charset="0"/>
              </a:rPr>
              <a:t>两点分别是最上面和最下面的刻度位置，这个密度计的测量范围是</a:t>
            </a:r>
            <a:r>
              <a:rPr lang="en-US" altLang="zh-CN" kern="100" smtClean="0">
                <a:solidFill>
                  <a:srgbClr val="000000"/>
                </a:solidFill>
                <a:ea typeface="宋体" panose="02010600030101010101" pitchFamily="2" charset="-122"/>
                <a:cs typeface="Times New Roman" panose="02020603050405020304" pitchFamily="18" charset="0"/>
              </a:rPr>
              <a:t>1.0</a:t>
            </a:r>
            <a:r>
              <a:rPr lang="en-US" altLang="zh-CN" kern="100">
                <a:solidFill>
                  <a:srgbClr val="000000"/>
                </a:solidFill>
                <a:cs typeface="Times New Roman" panose="02020603050405020304" pitchFamily="18" charset="0"/>
              </a:rPr>
              <a:t> </a:t>
            </a:r>
            <a:r>
              <a:rPr lang="zh-CN" altLang="en-US" kern="100">
                <a:solidFill>
                  <a:srgbClr val="000000"/>
                </a:solidFill>
                <a:cs typeface="Times New Roman" panose="02020603050405020304" pitchFamily="18" charset="0"/>
              </a:rPr>
              <a:t>～ </a:t>
            </a:r>
            <a:r>
              <a:rPr lang="en-US" altLang="zh-CN" kern="100" smtClean="0">
                <a:solidFill>
                  <a:srgbClr val="000000"/>
                </a:solidFill>
                <a:ea typeface="宋体" panose="02010600030101010101" pitchFamily="2" charset="-122"/>
                <a:cs typeface="Times New Roman" panose="02020603050405020304" pitchFamily="18" charset="0"/>
              </a:rPr>
              <a:t>1.6g/cm</a:t>
            </a:r>
            <a:r>
              <a:rPr lang="en-US" altLang="zh-CN" kern="100" baseline="30000" smtClean="0">
                <a:solidFill>
                  <a:srgbClr val="000000"/>
                </a:solidFill>
                <a:ea typeface="宋体" panose="02010600030101010101" pitchFamily="2" charset="-122"/>
                <a:cs typeface="Times New Roman" panose="02020603050405020304" pitchFamily="18" charset="0"/>
              </a:rPr>
              <a:t>3</a:t>
            </a:r>
            <a:r>
              <a:rPr lang="zh-CN" altLang="zh-CN" kern="100">
                <a:solidFill>
                  <a:srgbClr val="000000"/>
                </a:solidFill>
                <a:ea typeface="宋体" panose="02010600030101010101" pitchFamily="2" charset="-122"/>
                <a:cs typeface="Times New Roman" panose="02020603050405020304" pitchFamily="18" charset="0"/>
              </a:rPr>
              <a:t>，把这个密度计放入某种液体中，液面的位置恰好在</a:t>
            </a:r>
            <a:r>
              <a:rPr lang="en-US" altLang="zh-CN" i="1" kern="100">
                <a:solidFill>
                  <a:srgbClr val="000000"/>
                </a:solidFill>
                <a:ea typeface="宋体" panose="02010600030101010101" pitchFamily="2" charset="-122"/>
                <a:cs typeface="Times New Roman" panose="02020603050405020304" pitchFamily="18" charset="0"/>
              </a:rPr>
              <a:t>D</a:t>
            </a:r>
            <a:r>
              <a:rPr lang="zh-CN" altLang="zh-CN" kern="100">
                <a:solidFill>
                  <a:srgbClr val="000000"/>
                </a:solidFill>
                <a:ea typeface="宋体" panose="02010600030101010101" pitchFamily="2" charset="-122"/>
                <a:cs typeface="Times New Roman" panose="02020603050405020304" pitchFamily="18" charset="0"/>
              </a:rPr>
              <a:t>、</a:t>
            </a:r>
            <a:r>
              <a:rPr lang="en-US" altLang="zh-CN" i="1" kern="100">
                <a:solidFill>
                  <a:srgbClr val="000000"/>
                </a:solidFill>
                <a:ea typeface="宋体" panose="02010600030101010101" pitchFamily="2" charset="-122"/>
                <a:cs typeface="Times New Roman" panose="02020603050405020304" pitchFamily="18" charset="0"/>
              </a:rPr>
              <a:t>E</a:t>
            </a:r>
            <a:r>
              <a:rPr lang="zh-CN" altLang="zh-CN" kern="100">
                <a:solidFill>
                  <a:srgbClr val="000000"/>
                </a:solidFill>
                <a:ea typeface="宋体" panose="02010600030101010101" pitchFamily="2" charset="-122"/>
                <a:cs typeface="Times New Roman" panose="02020603050405020304" pitchFamily="18" charset="0"/>
              </a:rPr>
              <a:t>的中点</a:t>
            </a:r>
            <a:r>
              <a:rPr lang="en-US" altLang="zh-CN" i="1" kern="100">
                <a:solidFill>
                  <a:srgbClr val="000000"/>
                </a:solidFill>
                <a:ea typeface="宋体" panose="02010600030101010101" pitchFamily="2" charset="-122"/>
                <a:cs typeface="Times New Roman" panose="02020603050405020304" pitchFamily="18" charset="0"/>
              </a:rPr>
              <a:t>F</a:t>
            </a:r>
            <a:r>
              <a:rPr lang="zh-CN" altLang="zh-CN" kern="100">
                <a:solidFill>
                  <a:srgbClr val="000000"/>
                </a:solidFill>
                <a:ea typeface="宋体" panose="02010600030101010101" pitchFamily="2" charset="-122"/>
                <a:cs typeface="Times New Roman" panose="02020603050405020304" pitchFamily="18" charset="0"/>
              </a:rPr>
              <a:t>处，则这种液体的密度是</a:t>
            </a:r>
            <a:r>
              <a:rPr lang="en-US" altLang="zh-CN" kern="100" smtClean="0">
                <a:solidFill>
                  <a:srgbClr val="000000"/>
                </a:solidFill>
                <a:ea typeface="黑体" panose="02010609060101010101" pitchFamily="49" charset="-122"/>
                <a:cs typeface="Times New Roman" panose="02020603050405020304" pitchFamily="18" charset="0"/>
              </a:rPr>
              <a:t>_________</a:t>
            </a:r>
            <a:r>
              <a:rPr lang="en-US" altLang="zh-CN" kern="100">
                <a:solidFill>
                  <a:srgbClr val="000000"/>
                </a:solidFill>
                <a:ea typeface="黑体" panose="02010609060101010101" pitchFamily="49" charset="-122"/>
                <a:cs typeface="Times New Roman" panose="02020603050405020304" pitchFamily="18" charset="0"/>
              </a:rPr>
              <a:t>g</a:t>
            </a:r>
            <a:r>
              <a:rPr lang="en-US"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黑体" panose="02010609060101010101" pitchFamily="49" charset="-122"/>
                <a:cs typeface="Times New Roman" panose="02020603050405020304" pitchFamily="18" charset="0"/>
              </a:rPr>
              <a:t>cm</a:t>
            </a:r>
            <a:r>
              <a:rPr lang="en-US" altLang="zh-CN" kern="100" baseline="30000">
                <a:solidFill>
                  <a:srgbClr val="000000"/>
                </a:solidFill>
                <a:ea typeface="宋体" panose="02010600030101010101" pitchFamily="2" charset="-122"/>
                <a:cs typeface="Times New Roman" panose="02020603050405020304" pitchFamily="18" charset="0"/>
              </a:rPr>
              <a:t>3</a:t>
            </a:r>
            <a:r>
              <a:rPr lang="zh-CN"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楷体" panose="02010609060101010101" pitchFamily="49" charset="-122"/>
                <a:cs typeface="Times New Roman" panose="02020603050405020304" pitchFamily="18" charset="0"/>
              </a:rPr>
              <a:t>计算结果保留一位小数</a:t>
            </a:r>
            <a:r>
              <a:rPr lang="zh-CN" altLang="zh-CN" kern="100">
                <a:solidFill>
                  <a:srgbClr val="000000"/>
                </a:solidFill>
                <a:ea typeface="宋体" panose="02010600030101010101" pitchFamily="2" charset="-122"/>
                <a:cs typeface="Times New Roman" panose="02020603050405020304" pitchFamily="18" charset="0"/>
              </a:rPr>
              <a:t>）</a:t>
            </a:r>
            <a:r>
              <a:rPr lang="en-US" altLang="zh-CN" kern="100" smtClean="0">
                <a:solidFill>
                  <a:srgbClr val="000000"/>
                </a:solidFill>
                <a:ea typeface="宋体" panose="02010600030101010101" pitchFamily="2" charset="-122"/>
                <a:cs typeface="Times New Roman" panose="02020603050405020304" pitchFamily="18" charset="0"/>
              </a:rPr>
              <a:t>.</a:t>
            </a:r>
            <a:endParaRPr lang="zh-CN" altLang="zh-CN" sz="1400" kern="10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150990" y="4112367"/>
            <a:ext cx="6088850" cy="2376264"/>
          </a:xfrm>
          <a:prstGeom prst="rect">
            <a:avLst/>
          </a:prstGeom>
        </p:spPr>
      </p:pic>
      <p:sp>
        <p:nvSpPr>
          <p:cNvPr id="4" name="矩形 3"/>
          <p:cNvSpPr/>
          <p:nvPr/>
        </p:nvSpPr>
        <p:spPr>
          <a:xfrm>
            <a:off x="6550162" y="1949931"/>
            <a:ext cx="957313"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a:t>
            </a:r>
            <a:r>
              <a:rPr lang="en-US" altLang="zh-CN" sz="2400" i="1">
                <a:ea typeface="等线" panose="02010600030101010101" pitchFamily="2" charset="-122"/>
              </a:rPr>
              <a:t>b</a:t>
            </a:r>
            <a:r>
              <a:rPr lang="zh-CN" altLang="zh-CN" sz="2400">
                <a:ea typeface="黑体" panose="02010609060101010101" pitchFamily="49" charset="-122"/>
                <a:cs typeface="Times New Roman" panose="02020603050405020304" pitchFamily="18" charset="0"/>
              </a:rPr>
              <a:t>　</a:t>
            </a:r>
            <a:endParaRPr lang="zh-CN" altLang="en-US"/>
          </a:p>
        </p:txBody>
      </p:sp>
      <p:sp>
        <p:nvSpPr>
          <p:cNvPr id="5" name="矩形 4"/>
          <p:cNvSpPr/>
          <p:nvPr/>
        </p:nvSpPr>
        <p:spPr>
          <a:xfrm>
            <a:off x="9407574" y="3610730"/>
            <a:ext cx="569387" cy="461665"/>
          </a:xfrm>
          <a:prstGeom prst="rect">
            <a:avLst/>
          </a:prstGeom>
        </p:spPr>
        <p:txBody>
          <a:bodyPr wrap="none">
            <a:spAutoFit/>
          </a:bodyPr>
          <a:lstStyle/>
          <a:p>
            <a:r>
              <a:rPr lang="en-US" altLang="zh-CN" sz="2400">
                <a:ea typeface="等线" panose="02010600030101010101" pitchFamily="2" charset="-122"/>
              </a:rPr>
              <a:t>1.2</a:t>
            </a:r>
            <a:endParaRPr lang="zh-CN" altLang="en-US"/>
          </a:p>
        </p:txBody>
      </p:sp>
    </p:spTree>
    <p:extLst>
      <p:ext uri="{BB962C8B-B14F-4D97-AF65-F5344CB8AC3E}">
        <p14:creationId xmlns:p14="http://schemas.microsoft.com/office/powerpoint/2010/main" val="159946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【活动拓展】</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）由之前活动探究可知密度计的刻度不均匀，请从密度计制作或选用的角度谈谈如何规避刻度不均匀带来的问题：</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414686" y="2564904"/>
            <a:ext cx="8928992" cy="3484672"/>
          </a:xfrm>
          <a:prstGeom prst="rect">
            <a:avLst/>
          </a:prstGeom>
        </p:spPr>
      </p:pic>
      <p:sp>
        <p:nvSpPr>
          <p:cNvPr id="4" name="矩形 3"/>
          <p:cNvSpPr/>
          <p:nvPr/>
        </p:nvSpPr>
        <p:spPr>
          <a:xfrm>
            <a:off x="5375126" y="1916093"/>
            <a:ext cx="4206601"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将密度计做成上宽下窄的形状</a:t>
            </a:r>
            <a:endParaRPr lang="zh-CN" altLang="en-US"/>
          </a:p>
        </p:txBody>
      </p:sp>
    </p:spTree>
    <p:extLst>
      <p:ext uri="{BB962C8B-B14F-4D97-AF65-F5344CB8AC3E}">
        <p14:creationId xmlns:p14="http://schemas.microsoft.com/office/powerpoint/2010/main" val="415003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a:spcAft>
                <a:spcPts val="0"/>
              </a:spcAft>
            </a:pPr>
            <a:r>
              <a:rPr lang="zh-CN" altLang="zh-CN" b="1" kern="100">
                <a:solidFill>
                  <a:srgbClr val="000000"/>
                </a:solidFill>
                <a:ea typeface="黑体" panose="02010609060101010101" pitchFamily="49" charset="-122"/>
                <a:cs typeface="Times New Roman" panose="02020603050405020304" pitchFamily="18" charset="0"/>
              </a:rPr>
              <a:t>六、 计算题</a:t>
            </a:r>
            <a:r>
              <a:rPr lang="zh-CN"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楷体" panose="02010609060101010101" pitchFamily="49" charset="-122"/>
                <a:cs typeface="Times New Roman" panose="02020603050405020304" pitchFamily="18" charset="0"/>
              </a:rPr>
              <a:t>本题共</a:t>
            </a:r>
            <a:r>
              <a:rPr lang="en-US" altLang="zh-CN" kern="100">
                <a:solidFill>
                  <a:srgbClr val="000000"/>
                </a:solidFill>
                <a:ea typeface="黑体" panose="02010609060101010101" pitchFamily="49" charset="-122"/>
                <a:cs typeface="Times New Roman" panose="02020603050405020304" pitchFamily="18" charset="0"/>
              </a:rPr>
              <a:t>3</a:t>
            </a:r>
            <a:r>
              <a:rPr lang="zh-CN" altLang="zh-CN" kern="100">
                <a:solidFill>
                  <a:srgbClr val="000000"/>
                </a:solidFill>
                <a:ea typeface="楷体" panose="02010609060101010101" pitchFamily="49" charset="-122"/>
                <a:cs typeface="Times New Roman" panose="02020603050405020304" pitchFamily="18" charset="0"/>
              </a:rPr>
              <a:t>小题</a:t>
            </a:r>
            <a:r>
              <a:rPr lang="zh-CN"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楷体" panose="02010609060101010101" pitchFamily="49" charset="-122"/>
                <a:cs typeface="Times New Roman" panose="02020603050405020304" pitchFamily="18" charset="0"/>
              </a:rPr>
              <a:t>共</a:t>
            </a:r>
            <a:r>
              <a:rPr lang="en-US" altLang="zh-CN" kern="100">
                <a:solidFill>
                  <a:srgbClr val="000000"/>
                </a:solidFill>
                <a:ea typeface="黑体" panose="02010609060101010101" pitchFamily="49" charset="-122"/>
                <a:cs typeface="Times New Roman" panose="02020603050405020304" pitchFamily="18" charset="0"/>
              </a:rPr>
              <a:t>22</a:t>
            </a:r>
            <a:r>
              <a:rPr lang="zh-CN" altLang="zh-CN" kern="100">
                <a:solidFill>
                  <a:srgbClr val="000000"/>
                </a:solidFill>
                <a:ea typeface="楷体" panose="02010609060101010101" pitchFamily="49" charset="-122"/>
                <a:cs typeface="Times New Roman" panose="02020603050405020304" pitchFamily="18" charset="0"/>
              </a:rPr>
              <a:t>分</a:t>
            </a:r>
            <a:r>
              <a:rPr lang="zh-CN" altLang="zh-CN" kern="100">
                <a:solidFill>
                  <a:srgbClr val="000000"/>
                </a:solidFill>
                <a:ea typeface="宋体" panose="02010600030101010101" pitchFamily="2" charset="-122"/>
                <a:cs typeface="Times New Roman" panose="02020603050405020304" pitchFamily="18" charset="0"/>
              </a:rPr>
              <a:t>）</a:t>
            </a:r>
            <a:endParaRPr lang="zh-CN" altLang="zh-CN" sz="1400" kern="10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ea typeface="宋体" panose="02010600030101010101" pitchFamily="2" charset="-122"/>
                <a:cs typeface="Times New Roman" panose="02020603050405020304" pitchFamily="18" charset="0"/>
              </a:rPr>
              <a:t>28.</a:t>
            </a:r>
            <a:r>
              <a:rPr lang="zh-CN"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宋体" panose="02010600030101010101" pitchFamily="2" charset="-122"/>
                <a:cs typeface="Times New Roman" panose="02020603050405020304" pitchFamily="18" charset="0"/>
              </a:rPr>
              <a:t>6</a:t>
            </a:r>
            <a:r>
              <a:rPr lang="zh-CN" altLang="zh-CN" kern="100">
                <a:solidFill>
                  <a:srgbClr val="000000"/>
                </a:solidFill>
                <a:ea typeface="楷体" panose="02010609060101010101" pitchFamily="49" charset="-122"/>
                <a:cs typeface="Times New Roman" panose="02020603050405020304" pitchFamily="18" charset="0"/>
              </a:rPr>
              <a:t>分</a:t>
            </a:r>
            <a:r>
              <a:rPr lang="zh-CN" altLang="zh-CN" kern="100">
                <a:solidFill>
                  <a:srgbClr val="000000"/>
                </a:solidFill>
                <a:ea typeface="宋体" panose="02010600030101010101" pitchFamily="2" charset="-122"/>
                <a:cs typeface="Times New Roman" panose="02020603050405020304" pitchFamily="18" charset="0"/>
              </a:rPr>
              <a:t>）如图所示，电路电源电压保持不变</a:t>
            </a:r>
            <a:r>
              <a:rPr lang="en-US" altLang="zh-CN" kern="100">
                <a:solidFill>
                  <a:srgbClr val="000000"/>
                </a:solidFill>
                <a:ea typeface="宋体" panose="02010600030101010101" pitchFamily="2" charset="-122"/>
                <a:cs typeface="Times New Roman" panose="02020603050405020304" pitchFamily="18" charset="0"/>
              </a:rPr>
              <a:t>.</a:t>
            </a:r>
            <a:r>
              <a:rPr lang="en-US" altLang="zh-CN" i="1" kern="100">
                <a:solidFill>
                  <a:srgbClr val="000000"/>
                </a:solidFill>
                <a:ea typeface="楷体" panose="02010609060101010101" pitchFamily="49" charset="-122"/>
                <a:cs typeface="Times New Roman" panose="02020603050405020304" pitchFamily="18" charset="0"/>
              </a:rPr>
              <a:t>R</a:t>
            </a:r>
            <a:r>
              <a:rPr lang="en-US" altLang="zh-CN" kern="100" baseline="-25000">
                <a:solidFill>
                  <a:srgbClr val="000000"/>
                </a:solidFill>
                <a:ea typeface="楷体" panose="02010609060101010101" pitchFamily="49" charset="-122"/>
                <a:cs typeface="Times New Roman" panose="02020603050405020304" pitchFamily="18" charset="0"/>
              </a:rPr>
              <a:t>1</a:t>
            </a:r>
            <a:r>
              <a:rPr lang="zh-CN" altLang="zh-CN" kern="100">
                <a:solidFill>
                  <a:srgbClr val="000000"/>
                </a:solidFill>
                <a:ea typeface="宋体" panose="02010600030101010101" pitchFamily="2" charset="-122"/>
                <a:cs typeface="Times New Roman" panose="02020603050405020304" pitchFamily="18" charset="0"/>
              </a:rPr>
              <a:t>和</a:t>
            </a:r>
            <a:r>
              <a:rPr lang="en-US" altLang="zh-CN" i="1" kern="100">
                <a:solidFill>
                  <a:srgbClr val="000000"/>
                </a:solidFill>
                <a:ea typeface="楷体" panose="02010609060101010101" pitchFamily="49" charset="-122"/>
                <a:cs typeface="Times New Roman" panose="02020603050405020304" pitchFamily="18" charset="0"/>
              </a:rPr>
              <a:t>R</a:t>
            </a:r>
            <a:r>
              <a:rPr lang="en-US" altLang="zh-CN" kern="100" baseline="-25000">
                <a:solidFill>
                  <a:srgbClr val="000000"/>
                </a:solidFill>
                <a:ea typeface="楷体" panose="02010609060101010101" pitchFamily="49" charset="-122"/>
                <a:cs typeface="Times New Roman" panose="02020603050405020304" pitchFamily="18" charset="0"/>
              </a:rPr>
              <a:t>2</a:t>
            </a:r>
            <a:r>
              <a:rPr lang="zh-CN" altLang="zh-CN" kern="100">
                <a:solidFill>
                  <a:srgbClr val="000000"/>
                </a:solidFill>
                <a:ea typeface="宋体" panose="02010600030101010101" pitchFamily="2" charset="-122"/>
                <a:cs typeface="Times New Roman" panose="02020603050405020304" pitchFamily="18" charset="0"/>
              </a:rPr>
              <a:t>为定值电阻，已知电源电压</a:t>
            </a:r>
            <a:r>
              <a:rPr lang="en-US" altLang="zh-CN" i="1" kern="100">
                <a:solidFill>
                  <a:srgbClr val="000000"/>
                </a:solidFill>
                <a:ea typeface="楷体" panose="02010609060101010101" pitchFamily="49" charset="-122"/>
                <a:cs typeface="Times New Roman" panose="02020603050405020304" pitchFamily="18" charset="0"/>
              </a:rPr>
              <a:t>U</a:t>
            </a:r>
            <a:r>
              <a:rPr lang="zh-CN" altLang="zh-CN" kern="100">
                <a:solidFill>
                  <a:srgbClr val="000000"/>
                </a:solidFill>
                <a:ea typeface="宋体" panose="02010600030101010101" pitchFamily="2" charset="-122"/>
                <a:cs typeface="Times New Roman" panose="02020603050405020304" pitchFamily="18" charset="0"/>
              </a:rPr>
              <a:t>＝</a:t>
            </a:r>
            <a:r>
              <a:rPr lang="en-US" altLang="zh-CN" kern="100" smtClean="0">
                <a:solidFill>
                  <a:srgbClr val="000000"/>
                </a:solidFill>
                <a:ea typeface="楷体" panose="02010609060101010101" pitchFamily="49" charset="-122"/>
                <a:cs typeface="Times New Roman" panose="02020603050405020304" pitchFamily="18" charset="0"/>
              </a:rPr>
              <a:t>6 </a:t>
            </a:r>
            <a:r>
              <a:rPr lang="en-US" altLang="zh-CN" kern="100" smtClean="0">
                <a:solidFill>
                  <a:srgbClr val="000000"/>
                </a:solidFill>
                <a:ea typeface="宋体" panose="02010600030101010101" pitchFamily="2" charset="-122"/>
                <a:cs typeface="Times New Roman" panose="02020603050405020304" pitchFamily="18" charset="0"/>
              </a:rPr>
              <a:t>V</a:t>
            </a:r>
            <a:r>
              <a:rPr lang="zh-CN" altLang="zh-CN" kern="100">
                <a:solidFill>
                  <a:srgbClr val="000000"/>
                </a:solidFill>
                <a:ea typeface="宋体" panose="02010600030101010101" pitchFamily="2" charset="-122"/>
                <a:cs typeface="Times New Roman" panose="02020603050405020304" pitchFamily="18" charset="0"/>
              </a:rPr>
              <a:t>，</a:t>
            </a:r>
            <a:r>
              <a:rPr lang="en-US" altLang="zh-CN" i="1" kern="100">
                <a:solidFill>
                  <a:srgbClr val="000000"/>
                </a:solidFill>
                <a:ea typeface="宋体" panose="02010600030101010101" pitchFamily="2" charset="-122"/>
                <a:cs typeface="Times New Roman" panose="02020603050405020304" pitchFamily="18" charset="0"/>
              </a:rPr>
              <a:t>R</a:t>
            </a:r>
            <a:r>
              <a:rPr lang="en-US" altLang="zh-CN" kern="100" baseline="-25000">
                <a:solidFill>
                  <a:srgbClr val="000000"/>
                </a:solidFill>
                <a:ea typeface="宋体" panose="02010600030101010101" pitchFamily="2" charset="-122"/>
                <a:cs typeface="Times New Roman" panose="02020603050405020304" pitchFamily="18" charset="0"/>
              </a:rPr>
              <a:t>1</a:t>
            </a:r>
            <a:r>
              <a:rPr lang="zh-CN" altLang="zh-CN" kern="100">
                <a:solidFill>
                  <a:srgbClr val="000000"/>
                </a:solidFill>
                <a:ea typeface="宋体" panose="02010600030101010101" pitchFamily="2" charset="-122"/>
                <a:cs typeface="Times New Roman" panose="02020603050405020304" pitchFamily="18" charset="0"/>
              </a:rPr>
              <a:t>＝</a:t>
            </a:r>
            <a:r>
              <a:rPr lang="en-US" altLang="zh-CN" kern="100" smtClean="0">
                <a:solidFill>
                  <a:srgbClr val="000000"/>
                </a:solidFill>
                <a:ea typeface="宋体" panose="02010600030101010101" pitchFamily="2" charset="-122"/>
                <a:cs typeface="Times New Roman" panose="02020603050405020304" pitchFamily="18" charset="0"/>
              </a:rPr>
              <a:t>2 Ω</a:t>
            </a:r>
            <a:r>
              <a:rPr lang="zh-CN" altLang="zh-CN" kern="100">
                <a:solidFill>
                  <a:srgbClr val="000000"/>
                </a:solidFill>
                <a:ea typeface="宋体" panose="02010600030101010101" pitchFamily="2" charset="-122"/>
                <a:cs typeface="Times New Roman" panose="02020603050405020304" pitchFamily="18" charset="0"/>
              </a:rPr>
              <a:t>，闭合开关后，电流表示数为</a:t>
            </a:r>
            <a:r>
              <a:rPr lang="en-US" altLang="zh-CN" kern="100">
                <a:solidFill>
                  <a:srgbClr val="000000"/>
                </a:solidFill>
                <a:ea typeface="宋体" panose="02010600030101010101" pitchFamily="2" charset="-122"/>
                <a:cs typeface="Times New Roman" panose="02020603050405020304" pitchFamily="18" charset="0"/>
              </a:rPr>
              <a:t>1.0A.</a:t>
            </a:r>
            <a:r>
              <a:rPr lang="zh-CN" altLang="zh-CN" kern="100">
                <a:solidFill>
                  <a:srgbClr val="000000"/>
                </a:solidFill>
                <a:ea typeface="宋体" panose="02010600030101010101" pitchFamily="2" charset="-122"/>
                <a:cs typeface="Times New Roman" panose="02020603050405020304" pitchFamily="18" charset="0"/>
              </a:rPr>
              <a:t>求：</a:t>
            </a:r>
            <a:endParaRPr lang="zh-CN" altLang="zh-CN" sz="1400" kern="10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宋体" panose="02010600030101010101" pitchFamily="2" charset="-122"/>
                <a:cs typeface="Times New Roman" panose="02020603050405020304" pitchFamily="18" charset="0"/>
              </a:rPr>
              <a:t>1</a:t>
            </a:r>
            <a:r>
              <a:rPr lang="zh-CN" altLang="zh-CN" kern="100">
                <a:solidFill>
                  <a:srgbClr val="000000"/>
                </a:solidFill>
                <a:ea typeface="宋体" panose="02010600030101010101" pitchFamily="2" charset="-122"/>
                <a:cs typeface="Times New Roman" panose="02020603050405020304" pitchFamily="18" charset="0"/>
              </a:rPr>
              <a:t>）电阻</a:t>
            </a:r>
            <a:r>
              <a:rPr lang="en-US" altLang="zh-CN" i="1" kern="100">
                <a:solidFill>
                  <a:srgbClr val="000000"/>
                </a:solidFill>
                <a:ea typeface="宋体" panose="02010600030101010101" pitchFamily="2" charset="-122"/>
                <a:cs typeface="Times New Roman" panose="02020603050405020304" pitchFamily="18" charset="0"/>
              </a:rPr>
              <a:t>R</a:t>
            </a:r>
            <a:r>
              <a:rPr lang="en-US" altLang="zh-CN" kern="100" baseline="-25000">
                <a:solidFill>
                  <a:srgbClr val="000000"/>
                </a:solidFill>
                <a:ea typeface="宋体" panose="02010600030101010101" pitchFamily="2" charset="-122"/>
                <a:cs typeface="Times New Roman" panose="02020603050405020304" pitchFamily="18" charset="0"/>
              </a:rPr>
              <a:t>1</a:t>
            </a:r>
            <a:r>
              <a:rPr lang="zh-CN" altLang="zh-CN" kern="100">
                <a:solidFill>
                  <a:srgbClr val="000000"/>
                </a:solidFill>
                <a:ea typeface="宋体" panose="02010600030101010101" pitchFamily="2" charset="-122"/>
                <a:cs typeface="Times New Roman" panose="02020603050405020304" pitchFamily="18" charset="0"/>
              </a:rPr>
              <a:t>两端的电压</a:t>
            </a:r>
            <a:r>
              <a:rPr lang="zh-CN" altLang="zh-CN" kern="100" smtClean="0">
                <a:solidFill>
                  <a:srgbClr val="000000"/>
                </a:solidFill>
                <a:ea typeface="宋体" panose="02010600030101010101" pitchFamily="2" charset="-122"/>
                <a:cs typeface="Times New Roman" panose="02020603050405020304" pitchFamily="18" charset="0"/>
              </a:rPr>
              <a:t>；</a:t>
            </a:r>
            <a:endParaRPr lang="zh-CN" altLang="zh-CN" sz="1400" kern="100">
              <a:ea typeface="宋体" panose="02010600030101010101" pitchFamily="2" charset="-122"/>
              <a:cs typeface="Times New Roman" panose="02020603050405020304" pitchFamily="18" charset="0"/>
            </a:endParaRPr>
          </a:p>
        </p:txBody>
      </p:sp>
      <p:sp>
        <p:nvSpPr>
          <p:cNvPr id="3" name="矩形 2"/>
          <p:cNvSpPr/>
          <p:nvPr/>
        </p:nvSpPr>
        <p:spPr>
          <a:xfrm>
            <a:off x="360854" y="5179074"/>
            <a:ext cx="11422984" cy="1130246"/>
          </a:xfrm>
          <a:prstGeom prst="rect">
            <a:avLst/>
          </a:prstGeom>
        </p:spPr>
        <p:txBody>
          <a:bodyPr wrap="square">
            <a:spAutoFit/>
          </a:bodyPr>
          <a:lstStyle/>
          <a:p>
            <a:pPr algn="just">
              <a:lnSpc>
                <a:spcPct val="150000"/>
              </a:lnSpc>
              <a:spcAft>
                <a:spcPts val="0"/>
              </a:spcAft>
            </a:pPr>
            <a:r>
              <a:rPr lang="zh-CN" altLang="zh-CN" sz="2400" kern="100">
                <a:latin typeface="+mn-lt"/>
                <a:ea typeface="黑体" panose="02010609060101010101" pitchFamily="49" charset="-122"/>
                <a:cs typeface="Times New Roman" panose="02020603050405020304" pitchFamily="18" charset="0"/>
              </a:rPr>
              <a:t>由图可知</a:t>
            </a:r>
            <a:r>
              <a:rPr lang="zh-CN" altLang="zh-CN" sz="2400" kern="100">
                <a:latin typeface="+mn-lt"/>
                <a:cs typeface="Times New Roman" panose="02020603050405020304" pitchFamily="18" charset="0"/>
              </a:rPr>
              <a:t>，</a:t>
            </a:r>
            <a:r>
              <a:rPr lang="zh-CN" altLang="zh-CN" sz="2400" kern="100">
                <a:latin typeface="+mn-lt"/>
                <a:ea typeface="黑体" panose="02010609060101010101" pitchFamily="49" charset="-122"/>
                <a:cs typeface="Times New Roman" panose="02020603050405020304" pitchFamily="18" charset="0"/>
              </a:rPr>
              <a:t>闭合开关后</a:t>
            </a:r>
            <a:r>
              <a:rPr lang="zh-CN" altLang="zh-CN" sz="2400" kern="100">
                <a:latin typeface="+mn-lt"/>
                <a:cs typeface="Times New Roman" panose="02020603050405020304" pitchFamily="18" charset="0"/>
              </a:rPr>
              <a:t>，</a:t>
            </a:r>
            <a:r>
              <a:rPr lang="en-US" altLang="zh-CN" sz="2400" i="1" kern="100">
                <a:latin typeface="+mn-lt"/>
                <a:cs typeface="Times New Roman" panose="02020603050405020304" pitchFamily="18" charset="0"/>
              </a:rPr>
              <a:t>R</a:t>
            </a:r>
            <a:r>
              <a:rPr lang="en-US" altLang="zh-CN" sz="2400" kern="100" baseline="-25000">
                <a:latin typeface="+mn-lt"/>
                <a:cs typeface="Times New Roman" panose="02020603050405020304" pitchFamily="18" charset="0"/>
              </a:rPr>
              <a:t>1</a:t>
            </a:r>
            <a:r>
              <a:rPr lang="zh-CN" altLang="zh-CN" sz="2400" kern="100">
                <a:latin typeface="+mn-lt"/>
                <a:ea typeface="黑体" panose="02010609060101010101" pitchFamily="49" charset="-122"/>
                <a:cs typeface="Times New Roman" panose="02020603050405020304" pitchFamily="18" charset="0"/>
              </a:rPr>
              <a:t>与</a:t>
            </a:r>
            <a:r>
              <a:rPr lang="en-US" altLang="zh-CN" sz="2400" i="1" kern="100">
                <a:latin typeface="+mn-lt"/>
                <a:cs typeface="Times New Roman" panose="02020603050405020304" pitchFamily="18" charset="0"/>
              </a:rPr>
              <a:t>R</a:t>
            </a:r>
            <a:r>
              <a:rPr lang="en-US" altLang="zh-CN" sz="2400" kern="100" baseline="-25000">
                <a:latin typeface="+mn-lt"/>
                <a:cs typeface="Times New Roman" panose="02020603050405020304" pitchFamily="18" charset="0"/>
              </a:rPr>
              <a:t>2</a:t>
            </a:r>
            <a:r>
              <a:rPr lang="zh-CN" altLang="zh-CN" sz="2400" kern="100">
                <a:latin typeface="+mn-lt"/>
                <a:ea typeface="黑体" panose="02010609060101010101" pitchFamily="49" charset="-122"/>
                <a:cs typeface="Times New Roman" panose="02020603050405020304" pitchFamily="18" charset="0"/>
              </a:rPr>
              <a:t>串联</a:t>
            </a:r>
            <a:r>
              <a:rPr lang="zh-CN" altLang="zh-CN" sz="2400" kern="100">
                <a:latin typeface="+mn-lt"/>
                <a:cs typeface="Times New Roman" panose="02020603050405020304" pitchFamily="18" charset="0"/>
              </a:rPr>
              <a:t>，</a:t>
            </a:r>
            <a:r>
              <a:rPr lang="zh-CN" altLang="zh-CN" sz="2400" kern="100">
                <a:latin typeface="+mn-lt"/>
                <a:ea typeface="黑体" panose="02010609060101010101" pitchFamily="49" charset="-122"/>
                <a:cs typeface="Times New Roman" panose="02020603050405020304" pitchFamily="18" charset="0"/>
              </a:rPr>
              <a:t>电流表测电路中的电流</a:t>
            </a:r>
            <a:r>
              <a:rPr lang="en-US" altLang="zh-CN" sz="2400" kern="100">
                <a:latin typeface="+mn-lt"/>
                <a:cs typeface="Times New Roman" panose="02020603050405020304" pitchFamily="18" charset="0"/>
              </a:rPr>
              <a:t>.</a:t>
            </a:r>
            <a:r>
              <a:rPr lang="zh-CN" altLang="zh-CN" sz="2400" kern="100">
                <a:latin typeface="+mn-lt"/>
                <a:ea typeface="黑体" panose="02010609060101010101" pitchFamily="49" charset="-122"/>
                <a:cs typeface="Times New Roman" panose="02020603050405020304" pitchFamily="18" charset="0"/>
              </a:rPr>
              <a:t>根据欧姆定律可得</a:t>
            </a:r>
            <a:r>
              <a:rPr lang="zh-CN" altLang="zh-CN" sz="2400" kern="100">
                <a:latin typeface="+mn-lt"/>
                <a:cs typeface="Times New Roman" panose="02020603050405020304" pitchFamily="18" charset="0"/>
              </a:rPr>
              <a:t>，</a:t>
            </a:r>
            <a:r>
              <a:rPr lang="en-US" altLang="zh-CN" sz="2400" i="1" kern="100">
                <a:latin typeface="+mn-lt"/>
                <a:cs typeface="Times New Roman" panose="02020603050405020304" pitchFamily="18" charset="0"/>
              </a:rPr>
              <a:t>R</a:t>
            </a:r>
            <a:r>
              <a:rPr lang="en-US" altLang="zh-CN" sz="2400" kern="100" baseline="-25000">
                <a:latin typeface="+mn-lt"/>
                <a:cs typeface="Times New Roman" panose="02020603050405020304" pitchFamily="18" charset="0"/>
              </a:rPr>
              <a:t>1</a:t>
            </a:r>
            <a:r>
              <a:rPr lang="zh-CN" altLang="zh-CN" sz="2400" kern="100">
                <a:latin typeface="+mn-lt"/>
                <a:ea typeface="黑体" panose="02010609060101010101" pitchFamily="49" charset="-122"/>
                <a:cs typeface="Times New Roman" panose="02020603050405020304" pitchFamily="18" charset="0"/>
              </a:rPr>
              <a:t>两端的电压</a:t>
            </a:r>
            <a:r>
              <a:rPr lang="en-US" altLang="zh-CN" sz="2400" i="1" kern="100">
                <a:latin typeface="+mn-lt"/>
                <a:cs typeface="Times New Roman" panose="02020603050405020304" pitchFamily="18" charset="0"/>
              </a:rPr>
              <a:t>U</a:t>
            </a:r>
            <a:r>
              <a:rPr lang="en-US" altLang="zh-CN" sz="2400" kern="100" baseline="-25000">
                <a:latin typeface="+mn-lt"/>
                <a:cs typeface="Times New Roman" panose="02020603050405020304" pitchFamily="18" charset="0"/>
              </a:rPr>
              <a:t>1</a:t>
            </a:r>
            <a:r>
              <a:rPr lang="zh-CN" altLang="zh-CN" sz="2400" kern="100">
                <a:latin typeface="+mn-lt"/>
                <a:cs typeface="Times New Roman" panose="02020603050405020304" pitchFamily="18" charset="0"/>
              </a:rPr>
              <a:t>＝</a:t>
            </a:r>
            <a:r>
              <a:rPr lang="en-US" altLang="zh-CN" sz="2400" i="1" kern="100">
                <a:latin typeface="+mn-lt"/>
                <a:cs typeface="Times New Roman" panose="02020603050405020304" pitchFamily="18" charset="0"/>
              </a:rPr>
              <a:t>IR</a:t>
            </a:r>
            <a:r>
              <a:rPr lang="en-US" altLang="zh-CN" sz="2400" kern="100" baseline="-25000">
                <a:latin typeface="+mn-lt"/>
                <a:cs typeface="Times New Roman" panose="02020603050405020304" pitchFamily="18" charset="0"/>
              </a:rPr>
              <a:t>1</a:t>
            </a:r>
            <a:r>
              <a:rPr lang="zh-CN" altLang="zh-CN" sz="2400" kern="100">
                <a:latin typeface="+mn-lt"/>
                <a:cs typeface="Times New Roman" panose="02020603050405020304" pitchFamily="18" charset="0"/>
              </a:rPr>
              <a:t>＝</a:t>
            </a:r>
            <a:r>
              <a:rPr lang="en-US" altLang="zh-CN" sz="2400" kern="100">
                <a:latin typeface="+mn-lt"/>
                <a:cs typeface="Times New Roman" panose="02020603050405020304" pitchFamily="18" charset="0"/>
              </a:rPr>
              <a:t>1.0</a:t>
            </a:r>
            <a:r>
              <a:rPr lang="en-US" altLang="zh-CN" sz="2400" kern="100">
                <a:latin typeface="+mn-lt"/>
                <a:ea typeface="黑体" panose="02010609060101010101" pitchFamily="49" charset="-122"/>
                <a:cs typeface="Times New Roman" panose="02020603050405020304" pitchFamily="18" charset="0"/>
              </a:rPr>
              <a:t>A</a:t>
            </a:r>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2Ω</a:t>
            </a:r>
            <a:r>
              <a:rPr lang="zh-CN"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2V</a:t>
            </a:r>
            <a:r>
              <a:rPr lang="en-US" altLang="zh-CN" sz="2400" kern="100">
                <a:latin typeface="+mn-lt"/>
                <a:cs typeface="Times New Roman" panose="02020603050405020304" pitchFamily="18" charset="0"/>
              </a:rPr>
              <a:t>.</a:t>
            </a:r>
            <a:endParaRPr lang="zh-CN" altLang="zh-CN" sz="1400" kern="100">
              <a:latin typeface="+mn-lt"/>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4655046" y="2492896"/>
            <a:ext cx="2664296" cy="2782186"/>
          </a:xfrm>
          <a:prstGeom prst="rect">
            <a:avLst/>
          </a:prstGeom>
        </p:spPr>
      </p:pic>
    </p:spTree>
    <p:extLst>
      <p:ext uri="{BB962C8B-B14F-4D97-AF65-F5344CB8AC3E}">
        <p14:creationId xmlns:p14="http://schemas.microsoft.com/office/powerpoint/2010/main" val="2261675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矩形 2"/>
              <p:cNvSpPr/>
              <p:nvPr/>
            </p:nvSpPr>
            <p:spPr>
              <a:xfrm>
                <a:off x="334566" y="4072478"/>
                <a:ext cx="11521280" cy="1444754"/>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根据串联电路的电压规律可得</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R</a:t>
                </a:r>
                <a:r>
                  <a:rPr lang="en-US" altLang="zh-CN" sz="2400" kern="100" baseline="-25000">
                    <a:ea typeface="黑体" panose="02010609060101010101" pitchFamily="49" charset="-122"/>
                    <a:cs typeface="Times New Roman" panose="02020603050405020304" pitchFamily="18" charset="0"/>
                  </a:rPr>
                  <a:t>2</a:t>
                </a:r>
                <a:r>
                  <a:rPr lang="zh-CN" altLang="zh-CN" sz="2400" kern="100">
                    <a:ea typeface="黑体" panose="02010609060101010101" pitchFamily="49" charset="-122"/>
                    <a:cs typeface="Times New Roman" panose="02020603050405020304" pitchFamily="18" charset="0"/>
                  </a:rPr>
                  <a:t>两端的电压</a:t>
                </a:r>
                <a:r>
                  <a:rPr lang="en-US" altLang="zh-CN" sz="2400" i="1" kern="100">
                    <a:ea typeface="黑体" panose="02010609060101010101" pitchFamily="49" charset="-122"/>
                    <a:cs typeface="Times New Roman" panose="02020603050405020304" pitchFamily="18" charset="0"/>
                  </a:rPr>
                  <a:t>U</a:t>
                </a:r>
                <a:r>
                  <a:rPr lang="en-US" altLang="zh-CN" sz="2400" kern="100" baseline="-25000">
                    <a:ea typeface="黑体" panose="02010609060101010101" pitchFamily="49" charset="-122"/>
                    <a:cs typeface="Times New Roman" panose="02020603050405020304" pitchFamily="18" charset="0"/>
                  </a:rPr>
                  <a:t>2</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U</a:t>
                </a:r>
                <a:r>
                  <a:rPr lang="zh-CN" altLang="zh-CN" sz="2400" kern="100">
                    <a:ea typeface="黑体" panose="02010609060101010101" pitchFamily="49" charset="-122"/>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U</a:t>
                </a:r>
                <a:r>
                  <a:rPr lang="en-US" altLang="zh-CN" sz="2400" kern="100" baseline="-25000">
                    <a:ea typeface="黑体" panose="02010609060101010101" pitchFamily="49" charset="-122"/>
                    <a:cs typeface="Times New Roman" panose="02020603050405020304" pitchFamily="18" charset="0"/>
                  </a:rPr>
                  <a:t>1</a:t>
                </a:r>
                <a:r>
                  <a:rPr lang="zh-CN" altLang="zh-CN" sz="2400" kern="10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6V</a:t>
                </a:r>
                <a:r>
                  <a:rPr lang="zh-CN" altLang="zh-CN" sz="2400" kern="100">
                    <a:ea typeface="黑体" panose="02010609060101010101" pitchFamily="49"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2V</a:t>
                </a:r>
                <a:r>
                  <a:rPr lang="zh-CN" altLang="zh-CN" sz="2400" kern="10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4V</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根据欧姆定律可得</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R</a:t>
                </a:r>
                <a:r>
                  <a:rPr lang="en-US" altLang="zh-CN" sz="2400" kern="100" baseline="-25000">
                    <a:ea typeface="黑体" panose="02010609060101010101" pitchFamily="49" charset="-122"/>
                    <a:cs typeface="Times New Roman" panose="02020603050405020304" pitchFamily="18" charset="0"/>
                  </a:rPr>
                  <a:t>2</a:t>
                </a:r>
                <a:r>
                  <a:rPr lang="zh-CN" altLang="zh-CN" sz="2400" kern="100">
                    <a:ea typeface="黑体" panose="02010609060101010101" pitchFamily="49" charset="-122"/>
                    <a:cs typeface="Times New Roman" panose="02020603050405020304" pitchFamily="18" charset="0"/>
                  </a:rPr>
                  <a:t>的阻值</a:t>
                </a:r>
                <a:r>
                  <a:rPr lang="en-US" altLang="zh-CN" sz="2400" i="1" kern="100">
                    <a:ea typeface="黑体" panose="02010609060101010101" pitchFamily="49" charset="-122"/>
                    <a:cs typeface="Times New Roman" panose="02020603050405020304" pitchFamily="18" charset="0"/>
                  </a:rPr>
                  <a:t>R</a:t>
                </a:r>
                <a:r>
                  <a:rPr lang="en-US" altLang="zh-CN" sz="2400" kern="100" baseline="-25000">
                    <a:ea typeface="黑体" panose="02010609060101010101" pitchFamily="49" charset="-122"/>
                    <a:cs typeface="Times New Roman" panose="02020603050405020304" pitchFamily="18" charset="0"/>
                  </a:rPr>
                  <a:t>2</a:t>
                </a:r>
                <a:r>
                  <a:rPr lang="zh-CN" altLang="zh-CN" sz="2400" kern="10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𝑼</m:t>
                            </m:r>
                          </m:e>
                          <m:sub>
                            <m:r>
                              <a:rPr lang="en-US" altLang="zh-CN" sz="2400" i="1" kern="100">
                                <a:latin typeface="Cambria Math" panose="02040503050406030204" pitchFamily="18" charset="0"/>
                                <a:cs typeface="Times New Roman" panose="02020603050405020304" pitchFamily="18" charset="0"/>
                              </a:rPr>
                              <m:t>2</m:t>
                            </m:r>
                          </m:sub>
                        </m:sSub>
                      </m:num>
                      <m:den>
                        <m:r>
                          <a:rPr lang="en-US" altLang="zh-CN" sz="2400" i="1" kern="100">
                            <a:latin typeface="Cambria Math" panose="02040503050406030204" pitchFamily="18" charset="0"/>
                            <a:cs typeface="Times New Roman" panose="02020603050405020304" pitchFamily="18" charset="0"/>
                          </a:rPr>
                          <m:t>𝑰</m:t>
                        </m:r>
                      </m:den>
                    </m:f>
                    <m:r>
                      <a:rPr lang="zh-CN" altLang="zh-CN" sz="2400" kern="10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4</m:t>
                        </m:r>
                        <m:r>
                          <a:rPr lang="en-US" altLang="zh-CN" sz="2400" i="1" kern="100">
                            <a:latin typeface="Cambria Math" panose="02040503050406030204" pitchFamily="18" charset="0"/>
                            <a:cs typeface="Times New Roman" panose="02020603050405020304" pitchFamily="18" charset="0"/>
                          </a:rPr>
                          <m:t>𝐕</m:t>
                        </m:r>
                      </m:num>
                      <m:den>
                        <m:r>
                          <a:rPr lang="en-US" altLang="zh-CN" sz="2400" i="1" kern="100">
                            <a:latin typeface="Cambria Math" panose="02040503050406030204" pitchFamily="18" charset="0"/>
                            <a:cs typeface="Times New Roman" panose="02020603050405020304" pitchFamily="18" charset="0"/>
                          </a:rPr>
                          <m:t>1.0</m:t>
                        </m:r>
                        <m:r>
                          <a:rPr lang="en-US" altLang="zh-CN" sz="2400" i="1" kern="100">
                            <a:latin typeface="Cambria Math" panose="02040503050406030204" pitchFamily="18" charset="0"/>
                            <a:cs typeface="Times New Roman" panose="02020603050405020304" pitchFamily="18" charset="0"/>
                          </a:rPr>
                          <m:t>𝐀</m:t>
                        </m:r>
                      </m:den>
                    </m:f>
                  </m:oMath>
                </a14:m>
                <a:r>
                  <a:rPr lang="zh-CN" altLang="zh-CN" sz="2400" kern="10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4 Ω</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mc:Choice>
        <mc:Fallback xmlns="">
          <p:sp>
            <p:nvSpPr>
              <p:cNvPr id="3" name="矩形 2"/>
              <p:cNvSpPr>
                <a:spLocks noRot="1" noChangeAspect="1" noMove="1" noResize="1" noEditPoints="1" noAdjustHandles="1" noChangeArrowheads="1" noChangeShapeType="1" noTextEdit="1"/>
              </p:cNvSpPr>
              <p:nvPr/>
            </p:nvSpPr>
            <p:spPr>
              <a:xfrm>
                <a:off x="334566" y="4072478"/>
                <a:ext cx="11521280" cy="1444754"/>
              </a:xfrm>
              <a:prstGeom prst="rect">
                <a:avLst/>
              </a:prstGeom>
              <a:blipFill>
                <a:blip r:embed="rId2"/>
                <a:stretch>
                  <a:fillRect l="-847" r="-794"/>
                </a:stretch>
              </a:blipFill>
            </p:spPr>
            <p:txBody>
              <a:bodyPr/>
              <a:lstStyle/>
              <a:p>
                <a:r>
                  <a:rPr lang="zh-CN" altLang="en-US">
                    <a:noFill/>
                  </a:rPr>
                  <a:t> </a:t>
                </a:r>
              </a:p>
            </p:txBody>
          </p:sp>
        </mc:Fallback>
      </mc:AlternateContent>
      <p:pic>
        <p:nvPicPr>
          <p:cNvPr id="4" name="图片 3"/>
          <p:cNvPicPr>
            <a:picLocks noChangeAspect="1"/>
          </p:cNvPicPr>
          <p:nvPr/>
        </p:nvPicPr>
        <p:blipFill>
          <a:blip r:embed="rId3"/>
          <a:stretch>
            <a:fillRect/>
          </a:stretch>
        </p:blipFill>
        <p:spPr>
          <a:xfrm>
            <a:off x="4078982" y="1034244"/>
            <a:ext cx="2664296" cy="2782186"/>
          </a:xfrm>
          <a:prstGeom prst="rect">
            <a:avLst/>
          </a:prstGeom>
        </p:spPr>
      </p:pic>
    </p:spTree>
    <p:extLst>
      <p:ext uri="{BB962C8B-B14F-4D97-AF65-F5344CB8AC3E}">
        <p14:creationId xmlns:p14="http://schemas.microsoft.com/office/powerpoint/2010/main" val="658616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6331"/>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min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内产生的热量</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4220904"/>
            <a:ext cx="11062944" cy="576248"/>
          </a:xfrm>
          <a:prstGeom prst="rect">
            <a:avLst/>
          </a:prstGeom>
        </p:spPr>
        <p:txBody>
          <a:bodyPr wrap="square">
            <a:spAutoFit/>
          </a:bodyPr>
          <a:lstStyle/>
          <a:p>
            <a:pPr algn="just">
              <a:lnSpc>
                <a:spcPct val="150000"/>
              </a:lnSpc>
              <a:spcAft>
                <a:spcPts val="0"/>
              </a:spcAft>
            </a:pPr>
            <a:r>
              <a:rPr lang="en-US" altLang="zh-CN" sz="2400" i="1" kern="100">
                <a:latin typeface="+mn-lt"/>
                <a:ea typeface="黑体" panose="02010609060101010101" pitchFamily="49" charset="-122"/>
                <a:cs typeface="Times New Roman" panose="02020603050405020304" pitchFamily="18" charset="0"/>
              </a:rPr>
              <a:t>R</a:t>
            </a:r>
            <a:r>
              <a:rPr lang="en-US" altLang="zh-CN" sz="2400" kern="100" baseline="-25000">
                <a:latin typeface="+mn-lt"/>
                <a:ea typeface="黑体" panose="02010609060101010101" pitchFamily="49" charset="-122"/>
                <a:cs typeface="Times New Roman" panose="02020603050405020304" pitchFamily="18" charset="0"/>
              </a:rPr>
              <a:t>1</a:t>
            </a:r>
            <a:r>
              <a:rPr lang="zh-CN" altLang="zh-CN" sz="2400" kern="100">
                <a:latin typeface="+mn-lt"/>
                <a:ea typeface="黑体" panose="02010609060101010101" pitchFamily="49" charset="-122"/>
                <a:cs typeface="Times New Roman" panose="02020603050405020304" pitchFamily="18" charset="0"/>
              </a:rPr>
              <a:t>在</a:t>
            </a:r>
            <a:r>
              <a:rPr lang="en-US" altLang="zh-CN" sz="2400" kern="100" smtClean="0">
                <a:latin typeface="+mn-lt"/>
                <a:ea typeface="黑体" panose="02010609060101010101" pitchFamily="49" charset="-122"/>
                <a:cs typeface="Times New Roman" panose="02020603050405020304" pitchFamily="18" charset="0"/>
              </a:rPr>
              <a:t>5 min</a:t>
            </a:r>
            <a:r>
              <a:rPr lang="zh-CN" altLang="zh-CN" sz="2400" kern="100">
                <a:latin typeface="+mn-lt"/>
                <a:ea typeface="黑体" panose="02010609060101010101" pitchFamily="49" charset="-122"/>
                <a:cs typeface="Times New Roman" panose="02020603050405020304" pitchFamily="18" charset="0"/>
              </a:rPr>
              <a:t>内产生的热量</a:t>
            </a:r>
            <a:r>
              <a:rPr lang="en-US" altLang="zh-CN" sz="2400" i="1" kern="100">
                <a:latin typeface="+mn-lt"/>
                <a:ea typeface="黑体" panose="02010609060101010101" pitchFamily="49" charset="-122"/>
                <a:cs typeface="Times New Roman" panose="02020603050405020304" pitchFamily="18" charset="0"/>
              </a:rPr>
              <a:t>Q</a:t>
            </a:r>
            <a:r>
              <a:rPr lang="zh-CN" altLang="zh-CN" sz="2400" kern="100">
                <a:latin typeface="+mn-lt"/>
                <a:cs typeface="Times New Roman" panose="02020603050405020304" pitchFamily="18" charset="0"/>
              </a:rPr>
              <a:t>＝</a:t>
            </a:r>
            <a:r>
              <a:rPr lang="en-US" altLang="zh-CN" sz="2400" i="1" kern="100">
                <a:latin typeface="+mn-lt"/>
                <a:ea typeface="黑体" panose="02010609060101010101" pitchFamily="49" charset="-122"/>
                <a:cs typeface="Times New Roman" panose="02020603050405020304" pitchFamily="18" charset="0"/>
              </a:rPr>
              <a:t>I</a:t>
            </a:r>
            <a:r>
              <a:rPr lang="en-US" altLang="zh-CN" sz="2400" kern="100" baseline="30000">
                <a:latin typeface="+mn-lt"/>
                <a:ea typeface="黑体" panose="02010609060101010101" pitchFamily="49" charset="-122"/>
                <a:cs typeface="Times New Roman" panose="02020603050405020304" pitchFamily="18" charset="0"/>
              </a:rPr>
              <a:t>2</a:t>
            </a:r>
            <a:r>
              <a:rPr lang="en-US" altLang="zh-CN" sz="2400" i="1" kern="100">
                <a:latin typeface="+mn-lt"/>
                <a:ea typeface="黑体" panose="02010609060101010101" pitchFamily="49" charset="-122"/>
                <a:cs typeface="Times New Roman" panose="02020603050405020304" pitchFamily="18" charset="0"/>
              </a:rPr>
              <a:t>R</a:t>
            </a:r>
            <a:r>
              <a:rPr lang="en-US" altLang="zh-CN" sz="2400" kern="100" baseline="-25000">
                <a:latin typeface="+mn-lt"/>
                <a:ea typeface="黑体" panose="02010609060101010101" pitchFamily="49" charset="-122"/>
                <a:cs typeface="Times New Roman" panose="02020603050405020304" pitchFamily="18" charset="0"/>
              </a:rPr>
              <a:t>1</a:t>
            </a:r>
            <a:r>
              <a:rPr lang="en-US" altLang="zh-CN" sz="2400" i="1" kern="100">
                <a:latin typeface="+mn-lt"/>
                <a:ea typeface="黑体" panose="02010609060101010101" pitchFamily="49" charset="-122"/>
                <a:cs typeface="Times New Roman" panose="02020603050405020304" pitchFamily="18" charset="0"/>
              </a:rPr>
              <a:t>t</a:t>
            </a:r>
            <a:r>
              <a:rPr lang="zh-CN"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1</a:t>
            </a:r>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0A</a:t>
            </a:r>
            <a:r>
              <a:rPr lang="zh-CN" altLang="zh-CN" sz="2400" kern="100">
                <a:latin typeface="+mn-lt"/>
                <a:cs typeface="Times New Roman" panose="02020603050405020304" pitchFamily="18" charset="0"/>
              </a:rPr>
              <a:t>）</a:t>
            </a:r>
            <a:r>
              <a:rPr lang="en-US" altLang="zh-CN" sz="2400" kern="100" baseline="30000" smtClean="0">
                <a:latin typeface="+mn-lt"/>
                <a:ea typeface="黑体" panose="02010609060101010101" pitchFamily="49" charset="-122"/>
                <a:cs typeface="Times New Roman" panose="02020603050405020304" pitchFamily="18" charset="0"/>
              </a:rPr>
              <a:t>2</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2 Ω</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5</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60 s</a:t>
            </a:r>
            <a:r>
              <a:rPr lang="zh-CN" altLang="zh-CN" sz="2400" kern="10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600 s</a:t>
            </a:r>
            <a:r>
              <a:rPr lang="en-US" altLang="zh-CN" sz="2400" kern="100">
                <a:latin typeface="+mn-lt"/>
                <a:cs typeface="Times New Roman" panose="02020603050405020304" pitchFamily="18" charset="0"/>
              </a:rPr>
              <a:t>.</a:t>
            </a:r>
            <a:endParaRPr lang="zh-CN" altLang="zh-CN" sz="1400" kern="100">
              <a:latin typeface="+mn-lt"/>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4560178" y="1392451"/>
            <a:ext cx="2664296" cy="2782186"/>
          </a:xfrm>
          <a:prstGeom prst="rect">
            <a:avLst/>
          </a:prstGeom>
        </p:spPr>
      </p:pic>
    </p:spTree>
    <p:extLst>
      <p:ext uri="{BB962C8B-B14F-4D97-AF65-F5344CB8AC3E}">
        <p14:creationId xmlns:p14="http://schemas.microsoft.com/office/powerpoint/2010/main" val="2441595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29</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）某电热敷腰带如图甲所示，有高温、中温和低温三个挡位，图乙是其内部结构简化电路图，</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均为加热电阻，其中</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1 100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，忽略温度对电阻的影响，通过旋转开关可以实现挡位切换</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把电热敷腰带接入</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的家庭电路中，求</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66614" y="2564904"/>
            <a:ext cx="10349982" cy="3242098"/>
          </a:xfrm>
          <a:prstGeom prst="rect">
            <a:avLst/>
          </a:prstGeom>
        </p:spPr>
      </p:pic>
    </p:spTree>
    <p:extLst>
      <p:ext uri="{BB962C8B-B14F-4D97-AF65-F5344CB8AC3E}">
        <p14:creationId xmlns:p14="http://schemas.microsoft.com/office/powerpoint/2010/main" val="176619231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）旋转开关转至</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时，电热敷腰带的功率是多少？</a:t>
            </a:r>
            <a:endParaRPr lang="zh-CN" altLang="zh-CN" sz="1400" kern="10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1294445"/>
            <a:ext cx="800219" cy="646331"/>
          </a:xfrm>
          <a:prstGeom prst="rect">
            <a:avLst/>
          </a:prstGeom>
        </p:spPr>
        <p:txBody>
          <a:bodyPr wrap="none">
            <a:spAutoFit/>
          </a:bodyPr>
          <a:lstStyle/>
          <a:p>
            <a:pPr algn="just">
              <a:lnSpc>
                <a:spcPct val="150000"/>
              </a:lnSpc>
              <a:spcAft>
                <a:spcPts val="0"/>
              </a:spcAft>
            </a:pPr>
            <a:r>
              <a:rPr lang="en-US" altLang="zh-CN" sz="2400" kern="100">
                <a:cs typeface="Times New Roman" panose="02020603050405020304" pitchFamily="18" charset="0"/>
              </a:rPr>
              <a:t>44</a:t>
            </a:r>
            <a:r>
              <a:rPr lang="en-US" altLang="zh-CN" sz="2400" kern="100">
                <a:ea typeface="黑体" panose="02010609060101010101" pitchFamily="49" charset="-122"/>
                <a:cs typeface="Times New Roman" panose="02020603050405020304" pitchFamily="18" charset="0"/>
              </a:rPr>
              <a:t>W</a:t>
            </a:r>
            <a:endParaRPr lang="zh-CN" altLang="zh-CN" sz="1400" kern="100">
              <a:cs typeface="Times New Roman" panose="02020603050405020304" pitchFamily="18" charset="0"/>
            </a:endParaRPr>
          </a:p>
        </p:txBody>
      </p:sp>
      <p:sp>
        <p:nvSpPr>
          <p:cNvPr id="4" name="内容占位符 1"/>
          <p:cNvSpPr txBox="1">
            <a:spLocks/>
          </p:cNvSpPr>
          <p:nvPr/>
        </p:nvSpPr>
        <p:spPr bwMode="auto">
          <a:xfrm>
            <a:off x="360854" y="177281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spcAft>
                <a:spcPts val="0"/>
              </a:spcAft>
            </a:pPr>
            <a:r>
              <a:rPr lang="zh-CN" altLang="zh-CN" kern="100" smtClean="0">
                <a:solidFill>
                  <a:srgbClr val="000000"/>
                </a:solidFill>
                <a:ea typeface="宋体" panose="02010600030101010101" pitchFamily="2" charset="-122"/>
                <a:cs typeface="Times New Roman" panose="02020603050405020304" pitchFamily="18" charset="0"/>
              </a:rPr>
              <a:t>（</a:t>
            </a:r>
            <a:r>
              <a:rPr lang="en-US" altLang="zh-CN" kern="100" smtClean="0">
                <a:solidFill>
                  <a:srgbClr val="000000"/>
                </a:solidFill>
                <a:ea typeface="宋体" panose="02010600030101010101" pitchFamily="2" charset="-122"/>
                <a:cs typeface="Times New Roman" panose="02020603050405020304" pitchFamily="18" charset="0"/>
              </a:rPr>
              <a:t>2</a:t>
            </a:r>
            <a:r>
              <a:rPr lang="zh-CN" altLang="zh-CN" kern="100" smtClean="0">
                <a:solidFill>
                  <a:srgbClr val="000000"/>
                </a:solidFill>
                <a:ea typeface="宋体" panose="02010600030101010101" pitchFamily="2" charset="-122"/>
                <a:cs typeface="Times New Roman" panose="02020603050405020304" pitchFamily="18" charset="0"/>
              </a:rPr>
              <a:t>）电热敷腰带在高温挡工作时的总电流为</a:t>
            </a:r>
            <a:r>
              <a:rPr lang="en-US" altLang="zh-CN" kern="100" smtClean="0">
                <a:solidFill>
                  <a:srgbClr val="000000"/>
                </a:solidFill>
                <a:ea typeface="宋体" panose="02010600030101010101" pitchFamily="2" charset="-122"/>
                <a:cs typeface="Times New Roman" panose="02020603050405020304" pitchFamily="18" charset="0"/>
              </a:rPr>
              <a:t>0.25A</a:t>
            </a:r>
            <a:r>
              <a:rPr lang="zh-CN" altLang="zh-CN" kern="100" smtClean="0">
                <a:solidFill>
                  <a:srgbClr val="000000"/>
                </a:solidFill>
                <a:ea typeface="宋体" panose="02010600030101010101" pitchFamily="2" charset="-122"/>
                <a:cs typeface="Times New Roman" panose="02020603050405020304" pitchFamily="18" charset="0"/>
              </a:rPr>
              <a:t>，</a:t>
            </a:r>
            <a:r>
              <a:rPr lang="en-US" altLang="zh-CN" i="1" kern="100" smtClean="0">
                <a:solidFill>
                  <a:srgbClr val="000000"/>
                </a:solidFill>
                <a:ea typeface="宋体" panose="02010600030101010101" pitchFamily="2" charset="-122"/>
                <a:cs typeface="Times New Roman" panose="02020603050405020304" pitchFamily="18" charset="0"/>
              </a:rPr>
              <a:t>R</a:t>
            </a:r>
            <a:r>
              <a:rPr lang="en-US" altLang="zh-CN" kern="100" baseline="-25000" smtClean="0">
                <a:solidFill>
                  <a:srgbClr val="000000"/>
                </a:solidFill>
                <a:ea typeface="宋体" panose="02010600030101010101" pitchFamily="2" charset="-122"/>
                <a:cs typeface="Times New Roman" panose="02020603050405020304" pitchFamily="18" charset="0"/>
              </a:rPr>
              <a:t>3</a:t>
            </a:r>
            <a:r>
              <a:rPr lang="zh-CN" altLang="zh-CN" kern="100" smtClean="0">
                <a:solidFill>
                  <a:srgbClr val="000000"/>
                </a:solidFill>
                <a:ea typeface="宋体" panose="02010600030101010101" pitchFamily="2" charset="-122"/>
                <a:cs typeface="Times New Roman" panose="02020603050405020304" pitchFamily="18" charset="0"/>
              </a:rPr>
              <a:t>在</a:t>
            </a:r>
            <a:r>
              <a:rPr lang="en-US" altLang="zh-CN" kern="100" smtClean="0">
                <a:solidFill>
                  <a:srgbClr val="000000"/>
                </a:solidFill>
                <a:ea typeface="宋体" panose="02010600030101010101" pitchFamily="2" charset="-122"/>
                <a:cs typeface="Times New Roman" panose="02020603050405020304" pitchFamily="18" charset="0"/>
              </a:rPr>
              <a:t>5 min</a:t>
            </a:r>
            <a:r>
              <a:rPr lang="zh-CN" altLang="zh-CN" kern="100" smtClean="0">
                <a:solidFill>
                  <a:srgbClr val="000000"/>
                </a:solidFill>
                <a:ea typeface="宋体" panose="02010600030101010101" pitchFamily="2" charset="-122"/>
                <a:cs typeface="Times New Roman" panose="02020603050405020304" pitchFamily="18" charset="0"/>
              </a:rPr>
              <a:t>内消耗的电能是多少？</a:t>
            </a:r>
            <a:endParaRPr lang="zh-CN" altLang="zh-CN" sz="1400" kern="100">
              <a:ea typeface="宋体" panose="02010600030101010101" pitchFamily="2" charset="-122"/>
              <a:cs typeface="Times New Roman" panose="02020603050405020304" pitchFamily="18" charset="0"/>
            </a:endParaRPr>
          </a:p>
        </p:txBody>
      </p:sp>
      <p:sp>
        <p:nvSpPr>
          <p:cNvPr id="5" name="矩形 4"/>
          <p:cNvSpPr/>
          <p:nvPr/>
        </p:nvSpPr>
        <p:spPr>
          <a:xfrm>
            <a:off x="360854" y="2349064"/>
            <a:ext cx="1107996" cy="579967"/>
          </a:xfrm>
          <a:prstGeom prst="rect">
            <a:avLst/>
          </a:prstGeom>
        </p:spPr>
        <p:txBody>
          <a:bodyPr wrap="none">
            <a:spAutoFit/>
          </a:bodyPr>
          <a:lstStyle/>
          <a:p>
            <a:pPr algn="just">
              <a:lnSpc>
                <a:spcPct val="150000"/>
              </a:lnSpc>
              <a:spcAft>
                <a:spcPts val="0"/>
              </a:spcAft>
            </a:pPr>
            <a:r>
              <a:rPr lang="en-US" altLang="zh-CN" sz="2400" kern="100" smtClean="0">
                <a:ea typeface="黑体" panose="02010609060101010101" pitchFamily="49" charset="-122"/>
                <a:cs typeface="Times New Roman" panose="02020603050405020304" pitchFamily="18" charset="0"/>
              </a:rPr>
              <a:t>3 300 J</a:t>
            </a:r>
            <a:endParaRPr lang="zh-CN" altLang="zh-CN" sz="1400" kern="100">
              <a:cs typeface="Times New Roman" panose="02020603050405020304" pitchFamily="18" charset="0"/>
            </a:endParaRPr>
          </a:p>
        </p:txBody>
      </p:sp>
      <p:sp>
        <p:nvSpPr>
          <p:cNvPr id="6" name="内容占位符 1"/>
          <p:cNvSpPr txBox="1">
            <a:spLocks/>
          </p:cNvSpPr>
          <p:nvPr/>
        </p:nvSpPr>
        <p:spPr bwMode="auto">
          <a:xfrm>
            <a:off x="360854" y="289688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）断开家中其他所有用电器，只接通电热敷腰带在中温挡加热，发现家中如图丙所示的电能表的指示灯在</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min</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内闪烁了</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次，则电热敷腰带的中温挡实际加热功率是多少？</a:t>
            </a:r>
            <a:endParaRPr lang="zh-CN" altLang="en-US"/>
          </a:p>
        </p:txBody>
      </p:sp>
      <p:sp>
        <p:nvSpPr>
          <p:cNvPr id="7" name="矩形 6"/>
          <p:cNvSpPr/>
          <p:nvPr/>
        </p:nvSpPr>
        <p:spPr>
          <a:xfrm>
            <a:off x="362760" y="4582869"/>
            <a:ext cx="871585" cy="579967"/>
          </a:xfrm>
          <a:prstGeom prst="rect">
            <a:avLst/>
          </a:prstGeom>
        </p:spPr>
        <p:txBody>
          <a:bodyPr wrap="none">
            <a:spAutoFit/>
          </a:bodyPr>
          <a:lstStyle/>
          <a:p>
            <a:pPr algn="just">
              <a:lnSpc>
                <a:spcPct val="150000"/>
              </a:lnSpc>
              <a:spcAft>
                <a:spcPts val="0"/>
              </a:spcAft>
            </a:pPr>
            <a:r>
              <a:rPr lang="en-US" altLang="zh-CN" sz="2400" kern="100" smtClean="0">
                <a:ea typeface="黑体" panose="02010609060101010101" pitchFamily="49" charset="-122"/>
                <a:cs typeface="Times New Roman" panose="02020603050405020304" pitchFamily="18" charset="0"/>
              </a:rPr>
              <a:t>42 W</a:t>
            </a:r>
            <a:endParaRPr lang="zh-CN" altLang="zh-CN" sz="1400" kern="100">
              <a:cs typeface="Times New Roman" panose="02020603050405020304" pitchFamily="18" charset="0"/>
            </a:endParaRPr>
          </a:p>
        </p:txBody>
      </p:sp>
      <p:pic>
        <p:nvPicPr>
          <p:cNvPr id="8" name="图片 7"/>
          <p:cNvPicPr>
            <a:picLocks noChangeAspect="1"/>
          </p:cNvPicPr>
          <p:nvPr/>
        </p:nvPicPr>
        <p:blipFill>
          <a:blip r:embed="rId2"/>
          <a:stretch>
            <a:fillRect/>
          </a:stretch>
        </p:blipFill>
        <p:spPr>
          <a:xfrm>
            <a:off x="2710830" y="4011282"/>
            <a:ext cx="7776095" cy="2435836"/>
          </a:xfrm>
          <a:prstGeom prst="rect">
            <a:avLst/>
          </a:prstGeom>
        </p:spPr>
      </p:pic>
    </p:spTree>
    <p:extLst>
      <p:ext uri="{BB962C8B-B14F-4D97-AF65-F5344CB8AC3E}">
        <p14:creationId xmlns:p14="http://schemas.microsoft.com/office/powerpoint/2010/main" val="4101771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a:spcAft>
                <a:spcPts val="0"/>
              </a:spcAft>
            </a:pPr>
            <a:r>
              <a:rPr lang="en-US" altLang="zh-CN" kern="100">
                <a:solidFill>
                  <a:srgbClr val="000000"/>
                </a:solidFill>
                <a:ea typeface="宋体" panose="02010600030101010101" pitchFamily="2" charset="-122"/>
                <a:cs typeface="Times New Roman" panose="02020603050405020304" pitchFamily="18" charset="0"/>
              </a:rPr>
              <a:t>30.</a:t>
            </a:r>
            <a:r>
              <a:rPr lang="zh-CN"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宋体" panose="02010600030101010101" pitchFamily="2" charset="-122"/>
                <a:cs typeface="Times New Roman" panose="02020603050405020304" pitchFamily="18" charset="0"/>
              </a:rPr>
              <a:t>9</a:t>
            </a:r>
            <a:r>
              <a:rPr lang="zh-CN" altLang="zh-CN" kern="100">
                <a:solidFill>
                  <a:srgbClr val="000000"/>
                </a:solidFill>
                <a:ea typeface="楷体" panose="02010609060101010101" pitchFamily="49" charset="-122"/>
                <a:cs typeface="Times New Roman" panose="02020603050405020304" pitchFamily="18" charset="0"/>
              </a:rPr>
              <a:t>分</a:t>
            </a:r>
            <a:r>
              <a:rPr lang="zh-CN" altLang="zh-CN" kern="100">
                <a:solidFill>
                  <a:srgbClr val="000000"/>
                </a:solidFill>
                <a:ea typeface="宋体" panose="02010600030101010101" pitchFamily="2" charset="-122"/>
                <a:cs typeface="Times New Roman" panose="02020603050405020304" pitchFamily="18" charset="0"/>
              </a:rPr>
              <a:t>）小胜同学发现家中的太阳能热水器可以实现自动供水，为了知道其中的原理，小胜查阅了相关资料并且制作了一个太阳能热水模拟器（</a:t>
            </a:r>
            <a:r>
              <a:rPr lang="zh-CN" altLang="zh-CN" kern="100">
                <a:solidFill>
                  <a:srgbClr val="000000"/>
                </a:solidFill>
                <a:ea typeface="楷体" panose="02010609060101010101" pitchFamily="49" charset="-122"/>
                <a:cs typeface="Times New Roman" panose="02020603050405020304" pitchFamily="18" charset="0"/>
              </a:rPr>
              <a:t>如图所示</a:t>
            </a:r>
            <a:r>
              <a:rPr lang="zh-CN" altLang="zh-CN" kern="100">
                <a:solidFill>
                  <a:srgbClr val="000000"/>
                </a:solidFill>
                <a:ea typeface="宋体" panose="02010600030101010101" pitchFamily="2" charset="-122"/>
                <a:cs typeface="Times New Roman" panose="02020603050405020304" pitchFamily="18" charset="0"/>
              </a:rPr>
              <a:t>），圆柱形容器的底面积为</a:t>
            </a:r>
            <a:r>
              <a:rPr lang="en-US" altLang="zh-CN" kern="100" smtClean="0">
                <a:solidFill>
                  <a:srgbClr val="000000"/>
                </a:solidFill>
                <a:ea typeface="楷体" panose="02010609060101010101" pitchFamily="49" charset="-122"/>
                <a:cs typeface="Times New Roman" panose="02020603050405020304" pitchFamily="18" charset="0"/>
              </a:rPr>
              <a:t>200 </a:t>
            </a:r>
            <a:r>
              <a:rPr lang="en-US" altLang="zh-CN" kern="100" smtClean="0">
                <a:solidFill>
                  <a:srgbClr val="000000"/>
                </a:solidFill>
                <a:ea typeface="宋体" panose="02010600030101010101" pitchFamily="2" charset="-122"/>
                <a:cs typeface="Times New Roman" panose="02020603050405020304" pitchFamily="18" charset="0"/>
              </a:rPr>
              <a:t>cm</a:t>
            </a:r>
            <a:r>
              <a:rPr lang="en-US" altLang="zh-CN" kern="100" baseline="30000" smtClean="0">
                <a:solidFill>
                  <a:srgbClr val="000000"/>
                </a:solidFill>
                <a:ea typeface="宋体" panose="02010600030101010101" pitchFamily="2" charset="-122"/>
                <a:cs typeface="Times New Roman" panose="02020603050405020304" pitchFamily="18" charset="0"/>
              </a:rPr>
              <a:t>2</a:t>
            </a:r>
            <a:r>
              <a:rPr lang="zh-CN" altLang="zh-CN" kern="100">
                <a:solidFill>
                  <a:srgbClr val="000000"/>
                </a:solidFill>
                <a:ea typeface="宋体" panose="02010600030101010101" pitchFamily="2" charset="-122"/>
                <a:cs typeface="Times New Roman" panose="02020603050405020304" pitchFamily="18" charset="0"/>
              </a:rPr>
              <a:t>，柱体</a:t>
            </a:r>
            <a:r>
              <a:rPr lang="en-US" altLang="zh-CN" i="1" kern="100">
                <a:solidFill>
                  <a:srgbClr val="000000"/>
                </a:solidFill>
                <a:ea typeface="宋体" panose="02010600030101010101" pitchFamily="2" charset="-122"/>
                <a:cs typeface="Times New Roman" panose="02020603050405020304" pitchFamily="18" charset="0"/>
              </a:rPr>
              <a:t>A</a:t>
            </a:r>
            <a:r>
              <a:rPr lang="zh-CN" altLang="zh-CN" kern="100">
                <a:solidFill>
                  <a:srgbClr val="000000"/>
                </a:solidFill>
                <a:ea typeface="宋体" panose="02010600030101010101" pitchFamily="2" charset="-122"/>
                <a:cs typeface="Times New Roman" panose="02020603050405020304" pitchFamily="18" charset="0"/>
              </a:rPr>
              <a:t>重为</a:t>
            </a:r>
            <a:r>
              <a:rPr lang="en-US" altLang="zh-CN" kern="100">
                <a:solidFill>
                  <a:srgbClr val="000000"/>
                </a:solidFill>
                <a:ea typeface="宋体" panose="02010600030101010101" pitchFamily="2" charset="-122"/>
                <a:cs typeface="Times New Roman" panose="02020603050405020304" pitchFamily="18" charset="0"/>
              </a:rPr>
              <a:t>6N</a:t>
            </a:r>
            <a:r>
              <a:rPr lang="zh-CN" altLang="zh-CN" kern="100">
                <a:solidFill>
                  <a:srgbClr val="000000"/>
                </a:solidFill>
                <a:ea typeface="宋体" panose="02010600030101010101" pitchFamily="2" charset="-122"/>
                <a:cs typeface="Times New Roman" panose="02020603050405020304" pitchFamily="18" charset="0"/>
              </a:rPr>
              <a:t>、底面积</a:t>
            </a:r>
            <a:r>
              <a:rPr lang="en-US" altLang="zh-CN" kern="100" smtClean="0">
                <a:solidFill>
                  <a:srgbClr val="000000"/>
                </a:solidFill>
                <a:ea typeface="宋体" panose="02010600030101010101" pitchFamily="2" charset="-122"/>
                <a:cs typeface="Times New Roman" panose="02020603050405020304" pitchFamily="18" charset="0"/>
              </a:rPr>
              <a:t>50 cm</a:t>
            </a:r>
            <a:r>
              <a:rPr lang="en-US" altLang="zh-CN" kern="100" baseline="30000" smtClean="0">
                <a:solidFill>
                  <a:srgbClr val="000000"/>
                </a:solidFill>
                <a:ea typeface="宋体" panose="02010600030101010101" pitchFamily="2" charset="-122"/>
                <a:cs typeface="Times New Roman" panose="02020603050405020304" pitchFamily="18" charset="0"/>
              </a:rPr>
              <a:t>2</a:t>
            </a:r>
            <a:r>
              <a:rPr lang="zh-CN" altLang="zh-CN" kern="100">
                <a:solidFill>
                  <a:srgbClr val="000000"/>
                </a:solidFill>
                <a:ea typeface="宋体" panose="02010600030101010101" pitchFamily="2" charset="-122"/>
                <a:cs typeface="Times New Roman" panose="02020603050405020304" pitchFamily="18" charset="0"/>
              </a:rPr>
              <a:t>、高</a:t>
            </a:r>
            <a:r>
              <a:rPr lang="en-US" altLang="zh-CN" kern="100" smtClean="0">
                <a:solidFill>
                  <a:srgbClr val="000000"/>
                </a:solidFill>
                <a:ea typeface="宋体" panose="02010600030101010101" pitchFamily="2" charset="-122"/>
                <a:cs typeface="Times New Roman" panose="02020603050405020304" pitchFamily="18" charset="0"/>
              </a:rPr>
              <a:t>20 cm</a:t>
            </a:r>
            <a:r>
              <a:rPr lang="zh-CN" altLang="zh-CN" kern="100">
                <a:solidFill>
                  <a:srgbClr val="000000"/>
                </a:solidFill>
                <a:ea typeface="宋体" panose="02010600030101010101" pitchFamily="2" charset="-122"/>
                <a:cs typeface="Times New Roman" panose="02020603050405020304" pitchFamily="18" charset="0"/>
              </a:rPr>
              <a:t>的圆柱体，且能沿固定杆在竖直方向自由移动，当注水至一定深度时，柱体</a:t>
            </a:r>
            <a:r>
              <a:rPr lang="en-US" altLang="zh-CN" i="1" kern="100">
                <a:solidFill>
                  <a:srgbClr val="000000"/>
                </a:solidFill>
                <a:ea typeface="宋体" panose="02010600030101010101" pitchFamily="2" charset="-122"/>
                <a:cs typeface="Times New Roman" panose="02020603050405020304" pitchFamily="18" charset="0"/>
              </a:rPr>
              <a:t>A</a:t>
            </a:r>
            <a:r>
              <a:rPr lang="zh-CN" altLang="zh-CN" kern="100">
                <a:solidFill>
                  <a:srgbClr val="000000"/>
                </a:solidFill>
                <a:ea typeface="宋体" panose="02010600030101010101" pitchFamily="2" charset="-122"/>
                <a:cs typeface="Times New Roman" panose="02020603050405020304" pitchFamily="18" charset="0"/>
              </a:rPr>
              <a:t>开始上浮，直至压力传感器</a:t>
            </a:r>
            <a:r>
              <a:rPr lang="en-US" altLang="zh-CN" i="1" kern="100">
                <a:solidFill>
                  <a:srgbClr val="000000"/>
                </a:solidFill>
                <a:ea typeface="宋体" panose="02010600030101010101" pitchFamily="2" charset="-122"/>
                <a:cs typeface="Times New Roman" panose="02020603050405020304" pitchFamily="18" charset="0"/>
              </a:rPr>
              <a:t>B</a:t>
            </a:r>
            <a:r>
              <a:rPr lang="zh-CN" altLang="zh-CN" kern="100">
                <a:solidFill>
                  <a:srgbClr val="000000"/>
                </a:solidFill>
                <a:ea typeface="宋体" panose="02010600030101010101" pitchFamily="2" charset="-122"/>
                <a:cs typeface="Times New Roman" panose="02020603050405020304" pitchFamily="18" charset="0"/>
              </a:rPr>
              <a:t>受到</a:t>
            </a:r>
            <a:r>
              <a:rPr lang="en-US" altLang="zh-CN" kern="100" smtClean="0">
                <a:solidFill>
                  <a:srgbClr val="000000"/>
                </a:solidFill>
                <a:ea typeface="宋体" panose="02010600030101010101" pitchFamily="2" charset="-122"/>
                <a:cs typeface="Times New Roman" panose="02020603050405020304" pitchFamily="18" charset="0"/>
              </a:rPr>
              <a:t>1.5 N</a:t>
            </a:r>
            <a:r>
              <a:rPr lang="zh-CN" altLang="zh-CN" kern="100">
                <a:solidFill>
                  <a:srgbClr val="000000"/>
                </a:solidFill>
                <a:ea typeface="宋体" panose="02010600030101010101" pitchFamily="2" charset="-122"/>
                <a:cs typeface="Times New Roman" panose="02020603050405020304" pitchFamily="18" charset="0"/>
              </a:rPr>
              <a:t>压力时，进水口自动关闭，注水结束</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宋体" panose="02010600030101010101" pitchFamily="2" charset="-122"/>
                <a:cs typeface="Times New Roman" panose="02020603050405020304" pitchFamily="18" charset="0"/>
              </a:rPr>
              <a:t>水的密度为</a:t>
            </a:r>
            <a:r>
              <a:rPr lang="en-US" altLang="zh-CN" kern="100" smtClean="0">
                <a:solidFill>
                  <a:srgbClr val="000000"/>
                </a:solidFill>
                <a:ea typeface="宋体" panose="02010600030101010101" pitchFamily="2" charset="-122"/>
                <a:cs typeface="Times New Roman" panose="02020603050405020304" pitchFamily="18" charset="0"/>
              </a:rPr>
              <a:t>1.0×10</a:t>
            </a:r>
            <a:r>
              <a:rPr lang="en-US" altLang="zh-CN" kern="100" baseline="30000" smtClean="0">
                <a:solidFill>
                  <a:srgbClr val="000000"/>
                </a:solidFill>
                <a:ea typeface="宋体" panose="02010600030101010101" pitchFamily="2" charset="-122"/>
                <a:cs typeface="Times New Roman" panose="02020603050405020304" pitchFamily="18" charset="0"/>
              </a:rPr>
              <a:t>3 </a:t>
            </a:r>
            <a:r>
              <a:rPr lang="en-US" altLang="zh-CN" kern="100" smtClean="0">
                <a:solidFill>
                  <a:srgbClr val="000000"/>
                </a:solidFill>
                <a:ea typeface="宋体" panose="02010600030101010101" pitchFamily="2" charset="-122"/>
                <a:cs typeface="Times New Roman" panose="02020603050405020304" pitchFamily="18" charset="0"/>
              </a:rPr>
              <a:t>kg/m</a:t>
            </a:r>
            <a:r>
              <a:rPr lang="en-US" altLang="zh-CN" kern="100" baseline="30000" smtClean="0">
                <a:solidFill>
                  <a:srgbClr val="000000"/>
                </a:solidFill>
                <a:ea typeface="宋体" panose="02010600030101010101" pitchFamily="2" charset="-122"/>
                <a:cs typeface="Times New Roman" panose="02020603050405020304" pitchFamily="18" charset="0"/>
              </a:rPr>
              <a:t>3</a:t>
            </a:r>
            <a:r>
              <a:rPr lang="zh-CN" altLang="zh-CN" kern="100">
                <a:solidFill>
                  <a:srgbClr val="000000"/>
                </a:solidFill>
                <a:ea typeface="宋体" panose="02010600030101010101" pitchFamily="2" charset="-122"/>
                <a:cs typeface="Times New Roman" panose="02020603050405020304" pitchFamily="18" charset="0"/>
              </a:rPr>
              <a:t>，</a:t>
            </a:r>
            <a:r>
              <a:rPr lang="en-US" altLang="zh-CN" i="1" kern="100">
                <a:solidFill>
                  <a:srgbClr val="000000"/>
                </a:solidFill>
                <a:ea typeface="宋体" panose="02010600030101010101" pitchFamily="2" charset="-122"/>
                <a:cs typeface="Times New Roman" panose="02020603050405020304" pitchFamily="18" charset="0"/>
              </a:rPr>
              <a:t>g</a:t>
            </a:r>
            <a:r>
              <a:rPr lang="zh-CN" altLang="zh-CN" kern="100">
                <a:solidFill>
                  <a:srgbClr val="000000"/>
                </a:solidFill>
                <a:ea typeface="宋体" panose="02010600030101010101" pitchFamily="2" charset="-122"/>
                <a:cs typeface="Times New Roman" panose="02020603050405020304" pitchFamily="18" charset="0"/>
              </a:rPr>
              <a:t>取</a:t>
            </a:r>
            <a:r>
              <a:rPr lang="en-US" altLang="zh-CN" kern="100" smtClean="0">
                <a:solidFill>
                  <a:srgbClr val="000000"/>
                </a:solidFill>
                <a:ea typeface="宋体" panose="02010600030101010101" pitchFamily="2" charset="-122"/>
                <a:cs typeface="Times New Roman" panose="02020603050405020304" pitchFamily="18" charset="0"/>
              </a:rPr>
              <a:t>10 N/kg</a:t>
            </a:r>
            <a:r>
              <a:rPr lang="zh-CN" altLang="zh-CN" kern="100">
                <a:solidFill>
                  <a:srgbClr val="000000"/>
                </a:solidFill>
                <a:ea typeface="宋体" panose="02010600030101010101" pitchFamily="2" charset="-122"/>
                <a:cs typeface="Times New Roman" panose="02020603050405020304" pitchFamily="18" charset="0"/>
              </a:rPr>
              <a:t>，不计</a:t>
            </a:r>
            <a:r>
              <a:rPr lang="en-US" altLang="zh-CN" i="1" kern="100">
                <a:solidFill>
                  <a:srgbClr val="000000"/>
                </a:solidFill>
                <a:ea typeface="宋体" panose="02010600030101010101" pitchFamily="2" charset="-122"/>
                <a:cs typeface="Times New Roman" panose="02020603050405020304" pitchFamily="18" charset="0"/>
              </a:rPr>
              <a:t>A</a:t>
            </a:r>
            <a:r>
              <a:rPr lang="zh-CN" altLang="zh-CN" kern="100">
                <a:solidFill>
                  <a:srgbClr val="000000"/>
                </a:solidFill>
                <a:ea typeface="宋体" panose="02010600030101010101" pitchFamily="2" charset="-122"/>
                <a:cs typeface="Times New Roman" panose="02020603050405020304" pitchFamily="18" charset="0"/>
              </a:rPr>
              <a:t>与杆的摩擦</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宋体" panose="02010600030101010101" pitchFamily="2" charset="-122"/>
                <a:cs typeface="Times New Roman" panose="02020603050405020304" pitchFamily="18" charset="0"/>
              </a:rPr>
              <a:t>求</a:t>
            </a:r>
            <a:r>
              <a:rPr lang="zh-CN" altLang="zh-CN" kern="100" smtClean="0">
                <a:solidFill>
                  <a:srgbClr val="000000"/>
                </a:solidFill>
                <a:ea typeface="宋体" panose="02010600030101010101" pitchFamily="2" charset="-122"/>
                <a:cs typeface="Times New Roman" panose="02020603050405020304" pitchFamily="18" charset="0"/>
              </a:rPr>
              <a:t>：</a:t>
            </a:r>
            <a:endParaRPr lang="zh-CN" altLang="zh-CN" sz="1400" kern="10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5375126" y="3645024"/>
            <a:ext cx="2915738" cy="2720567"/>
          </a:xfrm>
          <a:prstGeom prst="rect">
            <a:avLst/>
          </a:prstGeom>
        </p:spPr>
      </p:pic>
    </p:spTree>
    <p:extLst>
      <p:ext uri="{BB962C8B-B14F-4D97-AF65-F5344CB8AC3E}">
        <p14:creationId xmlns:p14="http://schemas.microsoft.com/office/powerpoint/2010/main" val="20823284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139321"/>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如图所示的运动场景中，其中一项力的作用效果与其他三项不同的是（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头顶足球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将铅球掷出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拉开弓弦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用力划</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龙舟</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0550" y="1484784"/>
            <a:ext cx="11179684" cy="1445744"/>
          </a:xfrm>
          <a:prstGeom prst="rect">
            <a:avLst/>
          </a:prstGeom>
        </p:spPr>
      </p:pic>
      <p:sp>
        <p:nvSpPr>
          <p:cNvPr id="4" name="矩形 3"/>
          <p:cNvSpPr/>
          <p:nvPr/>
        </p:nvSpPr>
        <p:spPr>
          <a:xfrm>
            <a:off x="10271670" y="851067"/>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Tree>
    <p:extLst>
      <p:ext uri="{BB962C8B-B14F-4D97-AF65-F5344CB8AC3E}">
        <p14:creationId xmlns:p14="http://schemas.microsoft.com/office/powerpoint/2010/main" val="803455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385816"/>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）柱体</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的质量</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）柱体</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刚要开始上浮时浸入水中的深度</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）注水结束时，柱体</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上升了</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cm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，容器底受到的水的压强</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）为了使压力传感器</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受到</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压力时，也能实现原水位的进水口自动关闭，注水结束，请通过计算判断是水平截取柱体</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的一段长度，还是在柱体</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上方叠加一个与柱体</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同材质等底面的柱体，并求出截取或叠加的长度</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40110" y="1124744"/>
            <a:ext cx="971741" cy="579967"/>
          </a:xfrm>
          <a:prstGeom prst="rect">
            <a:avLst/>
          </a:prstGeom>
        </p:spPr>
        <p:txBody>
          <a:bodyPr wrap="none">
            <a:spAutoFit/>
          </a:bodyPr>
          <a:lstStyle/>
          <a:p>
            <a:pPr algn="just">
              <a:lnSpc>
                <a:spcPct val="150000"/>
              </a:lnSpc>
              <a:spcAft>
                <a:spcPts val="0"/>
              </a:spcAft>
            </a:pPr>
            <a:r>
              <a:rPr lang="en-US" altLang="zh-CN" sz="2400" kern="100" smtClean="0">
                <a:cs typeface="Times New Roman" panose="02020603050405020304" pitchFamily="18" charset="0"/>
              </a:rPr>
              <a:t>0.6 </a:t>
            </a:r>
            <a:r>
              <a:rPr lang="en-US" altLang="zh-CN" sz="2400" kern="100" smtClean="0">
                <a:ea typeface="黑体" panose="02010609060101010101" pitchFamily="49" charset="-122"/>
                <a:cs typeface="Times New Roman" panose="02020603050405020304" pitchFamily="18" charset="0"/>
              </a:rPr>
              <a:t>kg</a:t>
            </a:r>
            <a:endParaRPr lang="zh-CN" altLang="zh-CN" sz="1400" kern="100">
              <a:cs typeface="Times New Roman" panose="02020603050405020304" pitchFamily="18" charset="0"/>
            </a:endParaRPr>
          </a:p>
        </p:txBody>
      </p:sp>
      <p:sp>
        <p:nvSpPr>
          <p:cNvPr id="4" name="矩形 3"/>
          <p:cNvSpPr/>
          <p:nvPr/>
        </p:nvSpPr>
        <p:spPr>
          <a:xfrm>
            <a:off x="355152" y="2060848"/>
            <a:ext cx="1056700" cy="579967"/>
          </a:xfrm>
          <a:prstGeom prst="rect">
            <a:avLst/>
          </a:prstGeom>
        </p:spPr>
        <p:txBody>
          <a:bodyPr wrap="none">
            <a:spAutoFit/>
          </a:bodyPr>
          <a:lstStyle/>
          <a:p>
            <a:pPr algn="just">
              <a:lnSpc>
                <a:spcPct val="150000"/>
              </a:lnSpc>
              <a:spcAft>
                <a:spcPts val="0"/>
              </a:spcAft>
            </a:pPr>
            <a:r>
              <a:rPr lang="en-US" altLang="zh-CN" sz="2400" kern="100" smtClean="0">
                <a:ea typeface="黑体" panose="02010609060101010101" pitchFamily="49" charset="-122"/>
                <a:cs typeface="Times New Roman" panose="02020603050405020304" pitchFamily="18" charset="0"/>
              </a:rPr>
              <a:t>0</a:t>
            </a:r>
            <a:r>
              <a:rPr lang="en-US" altLang="zh-CN"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12 m</a:t>
            </a:r>
            <a:endParaRPr lang="zh-CN" altLang="zh-CN" sz="1400" kern="100">
              <a:cs typeface="Times New Roman" panose="02020603050405020304" pitchFamily="18" charset="0"/>
            </a:endParaRPr>
          </a:p>
        </p:txBody>
      </p:sp>
      <p:sp>
        <p:nvSpPr>
          <p:cNvPr id="5" name="矩形 4"/>
          <p:cNvSpPr/>
          <p:nvPr/>
        </p:nvSpPr>
        <p:spPr>
          <a:xfrm>
            <a:off x="316680" y="2928358"/>
            <a:ext cx="1295547" cy="579967"/>
          </a:xfrm>
          <a:prstGeom prst="rect">
            <a:avLst/>
          </a:prstGeom>
        </p:spPr>
        <p:txBody>
          <a:bodyPr wrap="none">
            <a:spAutoFit/>
          </a:bodyPr>
          <a:lstStyle/>
          <a:p>
            <a:pPr algn="just">
              <a:lnSpc>
                <a:spcPct val="150000"/>
              </a:lnSpc>
              <a:spcAft>
                <a:spcPts val="0"/>
              </a:spcAft>
            </a:pPr>
            <a:r>
              <a:rPr lang="en-US" altLang="zh-CN" sz="2400" kern="100" smtClean="0">
                <a:ea typeface="黑体" panose="02010609060101010101" pitchFamily="49" charset="-122"/>
                <a:cs typeface="Times New Roman" panose="02020603050405020304" pitchFamily="18" charset="0"/>
              </a:rPr>
              <a:t>4 000 Pa</a:t>
            </a:r>
            <a:endParaRPr lang="zh-CN" altLang="zh-CN" sz="1400" kern="100">
              <a:cs typeface="Times New Roman" panose="02020603050405020304" pitchFamily="18" charset="0"/>
            </a:endParaRPr>
          </a:p>
        </p:txBody>
      </p:sp>
      <p:sp>
        <p:nvSpPr>
          <p:cNvPr id="6" name="矩形 5"/>
          <p:cNvSpPr/>
          <p:nvPr/>
        </p:nvSpPr>
        <p:spPr>
          <a:xfrm>
            <a:off x="414555" y="4949610"/>
            <a:ext cx="1829347" cy="576248"/>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截取</a:t>
            </a:r>
            <a:r>
              <a:rPr lang="en-US" altLang="zh-CN" sz="2400" kern="100" smtClean="0">
                <a:ea typeface="黑体" panose="02010609060101010101" pitchFamily="49" charset="-122"/>
                <a:cs typeface="Times New Roman" panose="02020603050405020304" pitchFamily="18" charset="0"/>
              </a:rPr>
              <a:t>0</a:t>
            </a:r>
            <a:r>
              <a:rPr lang="en-US" altLang="zh-CN"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025 m</a:t>
            </a:r>
            <a:endParaRPr lang="zh-CN" altLang="zh-CN" sz="1400" kern="100">
              <a:cs typeface="Times New Roman" panose="02020603050405020304" pitchFamily="18" charset="0"/>
            </a:endParaRPr>
          </a:p>
        </p:txBody>
      </p:sp>
      <p:pic>
        <p:nvPicPr>
          <p:cNvPr id="7" name="图片 6"/>
          <p:cNvPicPr>
            <a:picLocks noChangeAspect="1"/>
          </p:cNvPicPr>
          <p:nvPr/>
        </p:nvPicPr>
        <p:blipFill>
          <a:blip r:embed="rId2">
            <a:clrChange>
              <a:clrFrom>
                <a:srgbClr val="FFFFFF"/>
              </a:clrFrom>
              <a:clrTo>
                <a:srgbClr val="FFFFFF">
                  <a:alpha val="0"/>
                </a:srgbClr>
              </a:clrTo>
            </a:clrChange>
          </a:blip>
          <a:stretch>
            <a:fillRect/>
          </a:stretch>
        </p:blipFill>
        <p:spPr>
          <a:xfrm>
            <a:off x="9018127" y="787758"/>
            <a:ext cx="2915738" cy="2720567"/>
          </a:xfrm>
          <a:prstGeom prst="rect">
            <a:avLst/>
          </a:prstGeom>
        </p:spPr>
      </p:pic>
    </p:spTree>
    <p:extLst>
      <p:ext uri="{BB962C8B-B14F-4D97-AF65-F5344CB8AC3E}">
        <p14:creationId xmlns:p14="http://schemas.microsoft.com/office/powerpoint/2010/main" val="1364282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a:spcAft>
                <a:spcPts val="0"/>
              </a:spcAft>
            </a:pPr>
            <a:r>
              <a:rPr lang="en-US" altLang="zh-CN" kern="100">
                <a:solidFill>
                  <a:srgbClr val="000000"/>
                </a:solidFill>
                <a:ea typeface="宋体" panose="02010600030101010101" pitchFamily="2" charset="-122"/>
                <a:cs typeface="Times New Roman" panose="02020603050405020304" pitchFamily="18" charset="0"/>
              </a:rPr>
              <a:t>5.</a:t>
            </a:r>
            <a:r>
              <a:rPr lang="zh-CN" altLang="zh-CN" kern="100">
                <a:solidFill>
                  <a:srgbClr val="000000"/>
                </a:solidFill>
                <a:ea typeface="宋体" panose="02010600030101010101" pitchFamily="2" charset="-122"/>
                <a:cs typeface="Times New Roman" panose="02020603050405020304" pitchFamily="18" charset="0"/>
              </a:rPr>
              <a:t>下列针对初中生涉及的一些物理量的估测，错误的是（　　）</a:t>
            </a:r>
            <a:r>
              <a:rPr lang="en-US" altLang="zh-CN" kern="100">
                <a:solidFill>
                  <a:srgbClr val="000000"/>
                </a:solidFill>
                <a:ea typeface="宋体" panose="02010600030101010101" pitchFamily="2" charset="-122"/>
                <a:cs typeface="Times New Roman" panose="02020603050405020304" pitchFamily="18" charset="0"/>
              </a:rPr>
              <a:t>.</a:t>
            </a:r>
            <a:endParaRPr lang="zh-CN" altLang="zh-CN" sz="1400" kern="10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ea typeface="楷体" panose="02010609060101010101" pitchFamily="49" charset="-122"/>
                <a:cs typeface="Times New Roman" panose="02020603050405020304" pitchFamily="18" charset="0"/>
              </a:rPr>
              <a:t>A</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楷体" panose="02010609060101010101" pitchFamily="49" charset="-122"/>
                <a:cs typeface="Times New Roman" panose="02020603050405020304" pitchFamily="18" charset="0"/>
              </a:rPr>
              <a:t>身高约为</a:t>
            </a:r>
            <a:r>
              <a:rPr lang="en-US" altLang="zh-CN" kern="100" smtClean="0">
                <a:solidFill>
                  <a:srgbClr val="000000"/>
                </a:solidFill>
                <a:ea typeface="楷体" panose="02010609060101010101" pitchFamily="49" charset="-122"/>
                <a:cs typeface="Times New Roman" panose="02020603050405020304" pitchFamily="18" charset="0"/>
              </a:rPr>
              <a:t>170 cm</a:t>
            </a:r>
            <a:r>
              <a:rPr lang="en-US" altLang="zh-CN" kern="100">
                <a:solidFill>
                  <a:srgbClr val="000000"/>
                </a:solidFill>
                <a:ea typeface="楷体" panose="02010609060101010101" pitchFamily="49" charset="-122"/>
                <a:cs typeface="Times New Roman" panose="02020603050405020304" pitchFamily="18" charset="0"/>
              </a:rPr>
              <a:t>	</a:t>
            </a:r>
            <a:endParaRPr lang="zh-CN" altLang="zh-CN" sz="1400" kern="10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ea typeface="楷体" panose="02010609060101010101" pitchFamily="49" charset="-122"/>
                <a:cs typeface="Times New Roman" panose="02020603050405020304" pitchFamily="18" charset="0"/>
              </a:rPr>
              <a:t>B</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楷体" panose="02010609060101010101" pitchFamily="49" charset="-122"/>
                <a:cs typeface="Times New Roman" panose="02020603050405020304" pitchFamily="18" charset="0"/>
              </a:rPr>
              <a:t>中学生跑</a:t>
            </a:r>
            <a:r>
              <a:rPr lang="en-US" altLang="zh-CN" kern="100" smtClean="0">
                <a:solidFill>
                  <a:srgbClr val="000000"/>
                </a:solidFill>
                <a:ea typeface="楷体" panose="02010609060101010101" pitchFamily="49" charset="-122"/>
                <a:cs typeface="Times New Roman" panose="02020603050405020304" pitchFamily="18" charset="0"/>
              </a:rPr>
              <a:t>100 m</a:t>
            </a:r>
            <a:r>
              <a:rPr lang="zh-CN" altLang="zh-CN" kern="100">
                <a:solidFill>
                  <a:srgbClr val="000000"/>
                </a:solidFill>
                <a:ea typeface="楷体" panose="02010609060101010101" pitchFamily="49" charset="-122"/>
                <a:cs typeface="Times New Roman" panose="02020603050405020304" pitchFamily="18" charset="0"/>
              </a:rPr>
              <a:t>的时间约为</a:t>
            </a:r>
            <a:r>
              <a:rPr lang="en-US" altLang="zh-CN" kern="100" smtClean="0">
                <a:solidFill>
                  <a:srgbClr val="000000"/>
                </a:solidFill>
                <a:ea typeface="楷体" panose="02010609060101010101" pitchFamily="49" charset="-122"/>
                <a:cs typeface="Times New Roman" panose="02020603050405020304" pitchFamily="18" charset="0"/>
              </a:rPr>
              <a:t>9 s</a:t>
            </a:r>
            <a:endParaRPr lang="zh-CN" altLang="zh-CN" sz="1400" kern="10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ea typeface="楷体" panose="02010609060101010101" pitchFamily="49" charset="-122"/>
                <a:cs typeface="Times New Roman" panose="02020603050405020304" pitchFamily="18" charset="0"/>
              </a:rPr>
              <a:t>C</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楷体" panose="02010609060101010101" pitchFamily="49" charset="-122"/>
                <a:cs typeface="Times New Roman" panose="02020603050405020304" pitchFamily="18" charset="0"/>
              </a:rPr>
              <a:t>体重约为</a:t>
            </a:r>
            <a:r>
              <a:rPr lang="en-US" altLang="zh-CN" kern="100" smtClean="0">
                <a:solidFill>
                  <a:srgbClr val="000000"/>
                </a:solidFill>
                <a:ea typeface="楷体" panose="02010609060101010101" pitchFamily="49" charset="-122"/>
                <a:cs typeface="Times New Roman" panose="02020603050405020304" pitchFamily="18" charset="0"/>
              </a:rPr>
              <a:t>500 N</a:t>
            </a:r>
            <a:r>
              <a:rPr lang="zh-CN" altLang="zh-CN" kern="100">
                <a:solidFill>
                  <a:srgbClr val="000000"/>
                </a:solidFill>
                <a:ea typeface="楷体" panose="02010609060101010101" pitchFamily="49" charset="-122"/>
                <a:cs typeface="Times New Roman" panose="02020603050405020304" pitchFamily="18" charset="0"/>
              </a:rPr>
              <a:t>　　</a:t>
            </a:r>
            <a:r>
              <a:rPr lang="en-US" altLang="zh-CN" kern="100">
                <a:solidFill>
                  <a:srgbClr val="000000"/>
                </a:solidFill>
                <a:ea typeface="楷体" panose="02010609060101010101" pitchFamily="49" charset="-122"/>
                <a:cs typeface="Times New Roman" panose="02020603050405020304" pitchFamily="18" charset="0"/>
              </a:rPr>
              <a:t>	</a:t>
            </a:r>
            <a:endParaRPr lang="zh-CN" altLang="zh-CN" sz="1400" kern="10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ea typeface="楷体" panose="02010609060101010101" pitchFamily="49" charset="-122"/>
                <a:cs typeface="Times New Roman" panose="02020603050405020304" pitchFamily="18" charset="0"/>
              </a:rPr>
              <a:t>D</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楷体" panose="02010609060101010101" pitchFamily="49" charset="-122"/>
                <a:cs typeface="Times New Roman" panose="02020603050405020304" pitchFamily="18" charset="0"/>
              </a:rPr>
              <a:t>中学生伸开双臂</a:t>
            </a:r>
            <a:r>
              <a:rPr lang="zh-CN"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楷体" panose="02010609060101010101" pitchFamily="49" charset="-122"/>
                <a:cs typeface="Times New Roman" panose="02020603050405020304" pitchFamily="18" charset="0"/>
              </a:rPr>
              <a:t>两手之间的距离约为</a:t>
            </a:r>
            <a:r>
              <a:rPr lang="en-US" altLang="zh-CN" kern="100" smtClean="0">
                <a:solidFill>
                  <a:srgbClr val="000000"/>
                </a:solidFill>
                <a:ea typeface="楷体" panose="02010609060101010101" pitchFamily="49" charset="-122"/>
                <a:cs typeface="Times New Roman" panose="02020603050405020304" pitchFamily="18" charset="0"/>
              </a:rPr>
              <a:t>1</a:t>
            </a:r>
            <a:r>
              <a:rPr lang="en-US" altLang="zh-CN" kern="100" smtClean="0">
                <a:solidFill>
                  <a:srgbClr val="000000"/>
                </a:solidFill>
                <a:ea typeface="宋体" panose="02010600030101010101" pitchFamily="2" charset="-122"/>
                <a:cs typeface="Times New Roman" panose="02020603050405020304" pitchFamily="18" charset="0"/>
              </a:rPr>
              <a:t>.</a:t>
            </a:r>
            <a:r>
              <a:rPr lang="en-US" altLang="zh-CN" kern="100" smtClean="0">
                <a:solidFill>
                  <a:srgbClr val="000000"/>
                </a:solidFill>
                <a:ea typeface="楷体" panose="02010609060101010101" pitchFamily="49" charset="-122"/>
                <a:cs typeface="Times New Roman" panose="02020603050405020304" pitchFamily="18" charset="0"/>
              </a:rPr>
              <a:t>7 m</a:t>
            </a:r>
            <a:endParaRPr lang="zh-CN" altLang="zh-CN" sz="1400" kern="100">
              <a:ea typeface="宋体" panose="02010600030101010101" pitchFamily="2" charset="-122"/>
              <a:cs typeface="Times New Roman" panose="02020603050405020304" pitchFamily="18" charset="0"/>
            </a:endParaRPr>
          </a:p>
        </p:txBody>
      </p:sp>
      <p:sp>
        <p:nvSpPr>
          <p:cNvPr id="3" name="矩形 2"/>
          <p:cNvSpPr/>
          <p:nvPr/>
        </p:nvSpPr>
        <p:spPr>
          <a:xfrm>
            <a:off x="8111430" y="836712"/>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Tree>
    <p:extLst>
      <p:ext uri="{BB962C8B-B14F-4D97-AF65-F5344CB8AC3E}">
        <p14:creationId xmlns:p14="http://schemas.microsoft.com/office/powerpoint/2010/main" val="3774653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如图所示，博物馆在陈列一些小型文物时，会增加一个凸透镜来辅助游客看清文物</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这是利用凸透镜成下列哪种像？（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正立、放大的虚像</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倒立、等大的实像</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正立、放大的实像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倒立、放大的</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实像</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367014" y="2137019"/>
            <a:ext cx="2816969" cy="2296514"/>
          </a:xfrm>
          <a:prstGeom prst="rect">
            <a:avLst/>
          </a:prstGeom>
        </p:spPr>
      </p:pic>
      <p:sp>
        <p:nvSpPr>
          <p:cNvPr id="4" name="矩形 3"/>
          <p:cNvSpPr/>
          <p:nvPr/>
        </p:nvSpPr>
        <p:spPr>
          <a:xfrm>
            <a:off x="5159102" y="1340768"/>
            <a:ext cx="407484" cy="461665"/>
          </a:xfrm>
          <a:prstGeom prst="rect">
            <a:avLst/>
          </a:prstGeom>
        </p:spPr>
        <p:txBody>
          <a:bodyPr wrap="none">
            <a:spAutoFit/>
          </a:bodyPr>
          <a:lstStyle/>
          <a:p>
            <a:r>
              <a:rPr lang="en-US" altLang="zh-CN" sz="2400">
                <a:ea typeface="等线" panose="02010600030101010101" pitchFamily="2" charset="-122"/>
              </a:rPr>
              <a:t>A</a:t>
            </a:r>
            <a:endParaRPr lang="zh-CN" altLang="en-US"/>
          </a:p>
        </p:txBody>
      </p:sp>
    </p:spTree>
    <p:extLst>
      <p:ext uri="{BB962C8B-B14F-4D97-AF65-F5344CB8AC3E}">
        <p14:creationId xmlns:p14="http://schemas.microsoft.com/office/powerpoint/2010/main" val="492893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如图所示，筷子发源于中国，是华夏饮食文化的标志之一</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使用筷子时虽然费力但能省距离</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选项所示的简单机械在使用中也能省距离的是（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赛艇船桨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钢丝钳　　</a:t>
            </a: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羊角锤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开瓶器</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8327454" y="2276872"/>
            <a:ext cx="2880320" cy="3079535"/>
          </a:xfrm>
          <a:prstGeom prst="rect">
            <a:avLst/>
          </a:prstGeom>
        </p:spPr>
      </p:pic>
      <p:pic>
        <p:nvPicPr>
          <p:cNvPr id="4" name="图片 3"/>
          <p:cNvPicPr>
            <a:picLocks noChangeAspect="1"/>
          </p:cNvPicPr>
          <p:nvPr/>
        </p:nvPicPr>
        <p:blipFill>
          <a:blip r:embed="rId3"/>
          <a:stretch>
            <a:fillRect/>
          </a:stretch>
        </p:blipFill>
        <p:spPr>
          <a:xfrm>
            <a:off x="360854" y="2000974"/>
            <a:ext cx="2380374" cy="1568995"/>
          </a:xfrm>
          <a:prstGeom prst="rect">
            <a:avLst/>
          </a:prstGeom>
        </p:spPr>
      </p:pic>
      <p:pic>
        <p:nvPicPr>
          <p:cNvPr id="5" name="图片 4"/>
          <p:cNvPicPr>
            <a:picLocks noChangeAspect="1"/>
          </p:cNvPicPr>
          <p:nvPr/>
        </p:nvPicPr>
        <p:blipFill>
          <a:blip r:embed="rId4"/>
          <a:stretch>
            <a:fillRect/>
          </a:stretch>
        </p:blipFill>
        <p:spPr>
          <a:xfrm>
            <a:off x="5537185" y="1916832"/>
            <a:ext cx="2430229" cy="1699011"/>
          </a:xfrm>
          <a:prstGeom prst="rect">
            <a:avLst/>
          </a:prstGeom>
        </p:spPr>
      </p:pic>
      <p:pic>
        <p:nvPicPr>
          <p:cNvPr id="6" name="图片 5"/>
          <p:cNvPicPr>
            <a:picLocks noChangeAspect="1"/>
          </p:cNvPicPr>
          <p:nvPr/>
        </p:nvPicPr>
        <p:blipFill>
          <a:blip r:embed="rId5"/>
          <a:stretch>
            <a:fillRect/>
          </a:stretch>
        </p:blipFill>
        <p:spPr>
          <a:xfrm>
            <a:off x="262558" y="4090400"/>
            <a:ext cx="2368726" cy="1767599"/>
          </a:xfrm>
          <a:prstGeom prst="rect">
            <a:avLst/>
          </a:prstGeom>
        </p:spPr>
      </p:pic>
      <p:pic>
        <p:nvPicPr>
          <p:cNvPr id="7" name="图片 6"/>
          <p:cNvPicPr>
            <a:picLocks noChangeAspect="1"/>
          </p:cNvPicPr>
          <p:nvPr/>
        </p:nvPicPr>
        <p:blipFill>
          <a:blip r:embed="rId6"/>
          <a:stretch>
            <a:fillRect/>
          </a:stretch>
        </p:blipFill>
        <p:spPr>
          <a:xfrm>
            <a:off x="5965689" y="4083243"/>
            <a:ext cx="1524286" cy="1774756"/>
          </a:xfrm>
          <a:prstGeom prst="rect">
            <a:avLst/>
          </a:prstGeom>
        </p:spPr>
      </p:pic>
      <p:sp>
        <p:nvSpPr>
          <p:cNvPr id="8" name="矩形 7"/>
          <p:cNvSpPr/>
          <p:nvPr/>
        </p:nvSpPr>
        <p:spPr>
          <a:xfrm>
            <a:off x="8355657" y="1369049"/>
            <a:ext cx="407484" cy="461665"/>
          </a:xfrm>
          <a:prstGeom prst="rect">
            <a:avLst/>
          </a:prstGeom>
        </p:spPr>
        <p:txBody>
          <a:bodyPr wrap="none">
            <a:spAutoFit/>
          </a:bodyPr>
          <a:lstStyle/>
          <a:p>
            <a:r>
              <a:rPr lang="en-US" altLang="zh-CN" sz="2400">
                <a:ea typeface="等线" panose="02010600030101010101" pitchFamily="2" charset="-122"/>
              </a:rPr>
              <a:t>A</a:t>
            </a:r>
            <a:endParaRPr lang="zh-CN" altLang="en-US"/>
          </a:p>
        </p:txBody>
      </p:sp>
    </p:spTree>
    <p:extLst>
      <p:ext uri="{BB962C8B-B14F-4D97-AF65-F5344CB8AC3E}">
        <p14:creationId xmlns:p14="http://schemas.microsoft.com/office/powerpoint/2010/main" val="3160208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016484"/>
          </a:xfrm>
        </p:spPr>
        <p:txBody>
          <a:bodyPr/>
          <a:lstStyle/>
          <a:p>
            <a:pPr>
              <a:spcAft>
                <a:spcPts val="0"/>
              </a:spcAft>
            </a:pP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扫地机器人通过内部电机转动使内部气压降低，利用内外气压差，将垃圾吸入集尘盒，下列与它工作原理相同的是（　　）</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spcAft>
                <a:spcPts val="0"/>
              </a:spcAft>
            </a:pPr>
            <a:endParaRPr lang="en-US" altLang="zh-CN" sz="1400"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zh-CN" altLang="zh-CN" sz="1400" kern="100" dirty="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机翼　　</a:t>
            </a:r>
            <a:r>
              <a:rPr lang="en-US" altLang="zh-CN" kern="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船闸　　　</a:t>
            </a:r>
            <a:r>
              <a:rPr lang="en-US" altLang="zh-CN" kern="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高压锅　　</a:t>
            </a:r>
            <a:r>
              <a:rPr lang="en-US" altLang="zh-CN" kern="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验电器</a:t>
            </a:r>
            <a:endParaRPr lang="zh-CN" altLang="zh-CN" sz="1400" kern="1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43204" y="2104502"/>
            <a:ext cx="11503498" cy="1404887"/>
          </a:xfrm>
          <a:prstGeom prst="rect">
            <a:avLst/>
          </a:prstGeom>
        </p:spPr>
      </p:pic>
      <p:sp>
        <p:nvSpPr>
          <p:cNvPr id="4" name="矩形 3"/>
          <p:cNvSpPr/>
          <p:nvPr/>
        </p:nvSpPr>
        <p:spPr>
          <a:xfrm>
            <a:off x="5159102" y="1412776"/>
            <a:ext cx="407484" cy="461665"/>
          </a:xfrm>
          <a:prstGeom prst="rect">
            <a:avLst/>
          </a:prstGeom>
        </p:spPr>
        <p:txBody>
          <a:bodyPr wrap="none">
            <a:spAutoFit/>
          </a:bodyPr>
          <a:lstStyle/>
          <a:p>
            <a:r>
              <a:rPr lang="en-US" altLang="zh-CN" sz="2400">
                <a:ea typeface="等线" panose="02010600030101010101" pitchFamily="2" charset="-122"/>
              </a:rPr>
              <a:t>A</a:t>
            </a:r>
            <a:endParaRPr lang="zh-CN" altLang="en-US"/>
          </a:p>
        </p:txBody>
      </p:sp>
    </p:spTree>
    <p:extLst>
      <p:ext uri="{BB962C8B-B14F-4D97-AF65-F5344CB8AC3E}">
        <p14:creationId xmlns:p14="http://schemas.microsoft.com/office/powerpoint/2010/main" val="827640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590</TotalTime>
  <Words>3883</Words>
  <Application>Microsoft Office PowerPoint</Application>
  <PresentationFormat>自定义</PresentationFormat>
  <Paragraphs>239</Paragraphs>
  <Slides>50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50</vt:i4>
      </vt:variant>
    </vt:vector>
  </HeadingPairs>
  <TitlesOfParts>
    <vt:vector size="60" baseType="lpstr">
      <vt:lpstr>等线</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443</cp:revision>
  <dcterms:created xsi:type="dcterms:W3CDTF">2020-11-06T05:24:00Z</dcterms:created>
  <dcterms:modified xsi:type="dcterms:W3CDTF">2025-09-10T12:08:08Z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